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39" r:id="rId3"/>
    <p:sldId id="353" r:id="rId4"/>
    <p:sldId id="354" r:id="rId5"/>
    <p:sldId id="310" r:id="rId6"/>
    <p:sldId id="340" r:id="rId7"/>
    <p:sldId id="316" r:id="rId8"/>
    <p:sldId id="357" r:id="rId9"/>
    <p:sldId id="355" r:id="rId10"/>
    <p:sldId id="356" r:id="rId11"/>
    <p:sldId id="338" r:id="rId12"/>
    <p:sldId id="343" r:id="rId13"/>
    <p:sldId id="350" r:id="rId14"/>
    <p:sldId id="344" r:id="rId15"/>
    <p:sldId id="349" r:id="rId16"/>
    <p:sldId id="359" r:id="rId17"/>
  </p:sldIdLst>
  <p:sldSz cx="9144000" cy="6858000" type="screen4x3"/>
  <p:notesSz cx="6858000" cy="9180513"/>
  <p:defaultTextStyle>
    <a:defPPr>
      <a:defRPr lang="en-US"/>
    </a:defPPr>
    <a:lvl1pPr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5pPr>
    <a:lvl6pPr marL="2286000" algn="l" defTabSz="914400" rtl="0" eaLnBrk="1" latinLnBrk="0" hangingPunct="1">
      <a:defRPr kern="1200">
        <a:solidFill>
          <a:srgbClr val="000050"/>
        </a:solidFill>
        <a:latin typeface="Arial" panose="020B0604020202020204" pitchFamily="34" charset="0"/>
        <a:ea typeface="+mn-ea"/>
        <a:cs typeface="+mn-cs"/>
      </a:defRPr>
    </a:lvl6pPr>
    <a:lvl7pPr marL="2743200" algn="l" defTabSz="914400" rtl="0" eaLnBrk="1" latinLnBrk="0" hangingPunct="1">
      <a:defRPr kern="1200">
        <a:solidFill>
          <a:srgbClr val="000050"/>
        </a:solidFill>
        <a:latin typeface="Arial" panose="020B0604020202020204" pitchFamily="34" charset="0"/>
        <a:ea typeface="+mn-ea"/>
        <a:cs typeface="+mn-cs"/>
      </a:defRPr>
    </a:lvl7pPr>
    <a:lvl8pPr marL="3200400" algn="l" defTabSz="914400" rtl="0" eaLnBrk="1" latinLnBrk="0" hangingPunct="1">
      <a:defRPr kern="1200">
        <a:solidFill>
          <a:srgbClr val="000050"/>
        </a:solidFill>
        <a:latin typeface="Arial" panose="020B0604020202020204" pitchFamily="34" charset="0"/>
        <a:ea typeface="+mn-ea"/>
        <a:cs typeface="+mn-cs"/>
      </a:defRPr>
    </a:lvl8pPr>
    <a:lvl9pPr marL="3657600" algn="l" defTabSz="914400" rtl="0" eaLnBrk="1" latinLnBrk="0" hangingPunct="1">
      <a:defRPr kern="1200">
        <a:solidFill>
          <a:srgbClr val="00005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8A"/>
    <a:srgbClr val="D41C3B"/>
    <a:srgbClr val="71AE44"/>
    <a:srgbClr val="5A469C"/>
    <a:srgbClr val="7E1022"/>
    <a:srgbClr val="000050"/>
    <a:srgbClr val="00A1E4"/>
    <a:srgbClr val="609331"/>
    <a:srgbClr val="A73C96"/>
    <a:srgbClr val="F15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2588" autoAdjust="0"/>
  </p:normalViewPr>
  <p:slideViewPr>
    <p:cSldViewPr>
      <p:cViewPr>
        <p:scale>
          <a:sx n="70" d="100"/>
          <a:sy n="70" d="100"/>
        </p:scale>
        <p:origin x="172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p:cViewPr varScale="1">
        <p:scale>
          <a:sx n="56" d="100"/>
          <a:sy n="56" d="100"/>
        </p:scale>
        <p:origin x="2988" y="96"/>
      </p:cViewPr>
      <p:guideLst>
        <p:guide orient="horz" pos="2891"/>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7"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defRPr>
            </a:lvl1pPr>
          </a:lstStyle>
          <a:p>
            <a:pPr>
              <a:defRPr/>
            </a:pPr>
            <a:endParaRPr lang="en-US" altLang="en-US"/>
          </a:p>
        </p:txBody>
      </p:sp>
      <p:sp>
        <p:nvSpPr>
          <p:cNvPr id="93188" name="Rectangle 4"/>
          <p:cNvSpPr>
            <a:spLocks noGrp="1" noChangeArrowheads="1"/>
          </p:cNvSpPr>
          <p:nvPr>
            <p:ph type="ftr" sz="quarter" idx="2"/>
          </p:nvPr>
        </p:nvSpPr>
        <p:spPr bwMode="auto">
          <a:xfrm>
            <a:off x="0" y="8720138"/>
            <a:ext cx="2971800"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9" name="Rectangle 5"/>
          <p:cNvSpPr>
            <a:spLocks noGrp="1" noChangeArrowheads="1"/>
          </p:cNvSpPr>
          <p:nvPr>
            <p:ph type="sldNum" sz="quarter" idx="3"/>
          </p:nvPr>
        </p:nvSpPr>
        <p:spPr bwMode="auto">
          <a:xfrm>
            <a:off x="3884613" y="8720138"/>
            <a:ext cx="2971800"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a:solidFill>
                  <a:schemeClr val="tx1"/>
                </a:solidFill>
              </a:defRPr>
            </a:lvl1pPr>
          </a:lstStyle>
          <a:p>
            <a:pPr>
              <a:defRPr/>
            </a:pPr>
            <a:fld id="{5FF93FEA-EAF5-4F61-A404-29729A9781BD}" type="slidenum">
              <a:rPr lang="en-US" altLang="en-US"/>
              <a:pPr>
                <a:defRPr/>
              </a:pPr>
              <a:t>‹#›</a:t>
            </a:fld>
            <a:endParaRPr lang="en-US" altLang="en-US"/>
          </a:p>
        </p:txBody>
      </p:sp>
    </p:spTree>
    <p:extLst>
      <p:ext uri="{BB962C8B-B14F-4D97-AF65-F5344CB8AC3E}">
        <p14:creationId xmlns:p14="http://schemas.microsoft.com/office/powerpoint/2010/main" val="5006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30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0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fld id="{8128F568-A01F-4173-BAF6-43296F6DEE4A}" type="slidenum">
              <a:rPr lang="en-US" altLang="en-US"/>
              <a:pPr>
                <a:defRPr/>
              </a:pPr>
              <a:t>‹#›</a:t>
            </a:fld>
            <a:endParaRPr lang="en-US" altLang="en-US"/>
          </a:p>
        </p:txBody>
      </p:sp>
    </p:spTree>
    <p:extLst>
      <p:ext uri="{BB962C8B-B14F-4D97-AF65-F5344CB8AC3E}">
        <p14:creationId xmlns:p14="http://schemas.microsoft.com/office/powerpoint/2010/main" val="1587487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c.doctorsofoptometry.ca/optometrists-ophthalmologists-opticians-who-should-i-se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c.doctorsofoptometry.ca/sun-dama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F34E65A3-D5E1-47D0-99E3-75CB9CF5D364}" type="slidenum">
              <a:rPr lang="en-US" altLang="en-US" smtClean="0">
                <a:latin typeface="Times New Roman" panose="02020603050405020304" pitchFamily="18" charset="0"/>
              </a:rPr>
              <a:pPr/>
              <a:t>1</a:t>
            </a:fld>
            <a:endParaRPr lang="en-US" altLang="en-US" smtClean="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7849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Currently, there is no proven method to prevent cataracts from forming. </a:t>
            </a:r>
          </a:p>
          <a:p>
            <a:r>
              <a:rPr lang="en-US" sz="1200" kern="1200" dirty="0" smtClean="0">
                <a:solidFill>
                  <a:schemeClr val="tx1"/>
                </a:solidFill>
                <a:effectLst/>
                <a:latin typeface="Arial" panose="020B0604020202020204" pitchFamily="34" charset="0"/>
                <a:ea typeface="+mn-ea"/>
                <a:cs typeface="+mn-cs"/>
              </a:rPr>
              <a:t>UV</a:t>
            </a:r>
            <a:r>
              <a:rPr lang="en-US" sz="1200" kern="1200" baseline="0" dirty="0" smtClean="0">
                <a:solidFill>
                  <a:schemeClr val="tx1"/>
                </a:solidFill>
                <a:effectLst/>
                <a:latin typeface="Arial" panose="020B0604020202020204" pitchFamily="34" charset="0"/>
                <a:ea typeface="+mn-ea"/>
                <a:cs typeface="+mn-cs"/>
              </a:rPr>
              <a:t> rays can speed up cataract formation</a:t>
            </a:r>
          </a:p>
          <a:p>
            <a:r>
              <a:rPr lang="en-US" sz="1200" kern="1200" dirty="0" smtClean="0">
                <a:solidFill>
                  <a:schemeClr val="tx1"/>
                </a:solidFill>
                <a:effectLst/>
                <a:latin typeface="Arial" panose="020B0604020202020204" pitchFamily="34" charset="0"/>
                <a:ea typeface="+mn-ea"/>
                <a:cs typeface="+mn-cs"/>
              </a:rPr>
              <a:t>A diet rich in antioxidants (such as Vitamins A, C, E, Zinc Selenium &amp; Magnesium) can also be beneficial.</a:t>
            </a:r>
            <a:endParaRPr lang="en-CA"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10</a:t>
            </a:fld>
            <a:endParaRPr lang="en-US" altLang="en-US"/>
          </a:p>
        </p:txBody>
      </p:sp>
    </p:spTree>
    <p:extLst>
      <p:ext uri="{BB962C8B-B14F-4D97-AF65-F5344CB8AC3E}">
        <p14:creationId xmlns:p14="http://schemas.microsoft.com/office/powerpoint/2010/main" val="346306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11</a:t>
            </a:fld>
            <a:endParaRPr lang="en-US"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4448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In the early stages of a cataract, where vision is only minimally affected, your doctor of optometry can sometimes prescribe new lenses for your glasses to give you the sharpest vision possible.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When the cataracts start to interfere with your daily activities and glasses cannot improve this vision, your doctor of optometry will refer you to an </a:t>
            </a:r>
            <a:r>
              <a:rPr lang="en-US" sz="1200" u="none" strike="noStrike" kern="1200" dirty="0" smtClean="0">
                <a:solidFill>
                  <a:schemeClr val="tx1"/>
                </a:solidFill>
                <a:effectLst/>
                <a:latin typeface="Arial" panose="020B0604020202020204" pitchFamily="34" charset="0"/>
                <a:ea typeface="+mn-ea"/>
                <a:cs typeface="+mn-cs"/>
                <a:hlinkClick r:id="rId3"/>
              </a:rPr>
              <a:t>ophthalmologist</a:t>
            </a:r>
            <a:r>
              <a:rPr lang="en-US" sz="1200" kern="1200" dirty="0" smtClean="0">
                <a:solidFill>
                  <a:schemeClr val="tx1"/>
                </a:solidFill>
                <a:effectLst/>
                <a:latin typeface="Arial" panose="020B0604020202020204" pitchFamily="34" charset="0"/>
                <a:ea typeface="+mn-ea"/>
                <a:cs typeface="+mn-cs"/>
              </a:rPr>
              <a:t> (eye surgeon) who may recommend the surgical removal of the cataracts.</a:t>
            </a:r>
            <a:endParaRPr lang="en-CA" sz="1200" kern="1200" dirty="0" smtClean="0">
              <a:solidFill>
                <a:schemeClr val="tx1"/>
              </a:solidFill>
              <a:effectLst/>
              <a:latin typeface="Arial" panose="020B060402020202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12</a:t>
            </a:fld>
            <a:endParaRPr lang="en-US" altLang="en-US"/>
          </a:p>
        </p:txBody>
      </p:sp>
    </p:spTree>
    <p:extLst>
      <p:ext uri="{BB962C8B-B14F-4D97-AF65-F5344CB8AC3E}">
        <p14:creationId xmlns:p14="http://schemas.microsoft.com/office/powerpoint/2010/main" val="425274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Some cataracts never progress to the point that they need to be removed.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When a change in glasses can no longer provide functional vision, and the cataract is starting to interfere with your daily activities, your doctor of optometry will arrange a consultation with a cataract surgeon.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Before surgery, your doctor of optometry may recommend lens implant options with new “specialized” intraocular lenses designed to minimize your need for glasses following the surgery.</a:t>
            </a:r>
            <a:endParaRPr lang="en-CA" sz="1200" kern="1200" dirty="0" smtClean="0">
              <a:solidFill>
                <a:schemeClr val="tx1"/>
              </a:solidFill>
              <a:effectLst/>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effectLst/>
              <a:latin typeface="Arial" panose="020B060402020202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13</a:t>
            </a:fld>
            <a:endParaRPr lang="en-US" altLang="en-US"/>
          </a:p>
        </p:txBody>
      </p:sp>
    </p:spTree>
    <p:extLst>
      <p:ext uri="{BB962C8B-B14F-4D97-AF65-F5344CB8AC3E}">
        <p14:creationId xmlns:p14="http://schemas.microsoft.com/office/powerpoint/2010/main" val="24593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14</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92761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Sometimes the lens implant can give you good enough distance vision that you may not require glasses.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Near vision will still be blurred, so you may need reading glasses</a:t>
            </a:r>
            <a:endParaRPr lang="en-US" sz="1200" kern="1200" dirty="0" smtClean="0">
              <a:solidFill>
                <a:schemeClr val="tx1"/>
              </a:solidFill>
              <a:effectLst/>
              <a:latin typeface="Arial" panose="020B0604020202020204"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Your doctor of optometry will prescribe new lenses for your glasses about four to six weeks after surgery to maximize your distance and near vision.</a:t>
            </a:r>
          </a:p>
          <a:p>
            <a:endParaRPr lang="en-CA" b="0"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15</a:t>
            </a:fld>
            <a:endParaRPr lang="en-US" altLang="en-US"/>
          </a:p>
        </p:txBody>
      </p:sp>
    </p:spTree>
    <p:extLst>
      <p:ext uri="{BB962C8B-B14F-4D97-AF65-F5344CB8AC3E}">
        <p14:creationId xmlns:p14="http://schemas.microsoft.com/office/powerpoint/2010/main" val="359728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16</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356919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the normally clear lens within your eye becomes cloudy and opaque, it is called a cataract.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Cataracts vary from extremely small areas of cloudiness to large opaque areas that cause a noticeable blurring of vision.</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2</a:t>
            </a:fld>
            <a:endParaRPr lang="en-US" altLang="en-US"/>
          </a:p>
        </p:txBody>
      </p:sp>
    </p:spTree>
    <p:extLst>
      <p:ext uri="{BB962C8B-B14F-4D97-AF65-F5344CB8AC3E}">
        <p14:creationId xmlns:p14="http://schemas.microsoft.com/office/powerpoint/2010/main" val="297592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3</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309518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Cataracts are a function of aging and are most often found in people over the age of 60, although they are also occasionally found in younger people, including newborns. </a:t>
            </a:r>
            <a:br>
              <a:rPr lang="en-US" sz="1200" kern="1200" dirty="0" smtClean="0">
                <a:solidFill>
                  <a:schemeClr val="tx1"/>
                </a:solidFill>
                <a:effectLst/>
                <a:latin typeface="Arial" panose="020B0604020202020204" pitchFamily="34" charset="0"/>
                <a:ea typeface="+mn-ea"/>
                <a:cs typeface="+mn-cs"/>
              </a:rPr>
            </a:br>
            <a:r>
              <a:rPr lang="en-US" sz="1200" kern="1200" dirty="0" smtClean="0">
                <a:solidFill>
                  <a:schemeClr val="tx1"/>
                </a:solidFill>
                <a:effectLst/>
                <a:latin typeface="Arial" panose="020B0604020202020204" pitchFamily="34" charset="0"/>
                <a:ea typeface="+mn-ea"/>
                <a:cs typeface="+mn-cs"/>
              </a:rPr>
              <a:t>If a child is born with a cataract, it is referred to as a congenital cataract.</a:t>
            </a:r>
            <a:endParaRPr lang="en-CA" sz="1200" kern="1200" dirty="0" smtClean="0">
              <a:solidFill>
                <a:schemeClr val="tx1"/>
              </a:solidFill>
              <a:effectLst/>
              <a:latin typeface="Arial" panose="020B0604020202020204" pitchFamily="34" charset="0"/>
              <a:ea typeface="+mn-ea"/>
              <a:cs typeface="+mn-cs"/>
            </a:endParaRPr>
          </a:p>
          <a:p>
            <a:r>
              <a:rPr lang="en-CA" sz="1200" b="0" i="0" kern="1200" dirty="0" smtClean="0">
                <a:solidFill>
                  <a:schemeClr val="tx1"/>
                </a:solidFill>
                <a:effectLst/>
                <a:latin typeface="Arial" panose="020B0604020202020204" pitchFamily="34" charset="0"/>
                <a:ea typeface="+mn-ea"/>
                <a:cs typeface="+mn-cs"/>
              </a:rPr>
              <a:t>Other</a:t>
            </a:r>
            <a:r>
              <a:rPr lang="en-CA" sz="1200" b="0" i="0" kern="1200" baseline="0" dirty="0" smtClean="0">
                <a:solidFill>
                  <a:schemeClr val="tx1"/>
                </a:solidFill>
                <a:effectLst/>
                <a:latin typeface="Arial" panose="020B0604020202020204" pitchFamily="34" charset="0"/>
                <a:ea typeface="+mn-ea"/>
                <a:cs typeface="+mn-cs"/>
              </a:rPr>
              <a:t> health </a:t>
            </a:r>
            <a:r>
              <a:rPr lang="en-CA" sz="1200" b="0" i="0" kern="1200" dirty="0" smtClean="0">
                <a:solidFill>
                  <a:schemeClr val="tx1"/>
                </a:solidFill>
                <a:effectLst/>
                <a:latin typeface="Arial" panose="020B0604020202020204" pitchFamily="34" charset="0"/>
                <a:ea typeface="+mn-ea"/>
                <a:cs typeface="+mn-cs"/>
              </a:rPr>
              <a:t>problems – complications such as diabetes</a:t>
            </a:r>
          </a:p>
          <a:p>
            <a:r>
              <a:rPr lang="en-CA" sz="1200" b="0" i="0" kern="1200" dirty="0" smtClean="0">
                <a:solidFill>
                  <a:schemeClr val="tx1"/>
                </a:solidFill>
                <a:effectLst/>
                <a:latin typeface="Arial" panose="020B0604020202020204" pitchFamily="34" charset="0"/>
                <a:ea typeface="+mn-ea"/>
                <a:cs typeface="+mn-cs"/>
              </a:rPr>
              <a:t>Medications</a:t>
            </a:r>
          </a:p>
          <a:p>
            <a:r>
              <a:rPr lang="en-CA" sz="1200" b="0" i="0" kern="1200" dirty="0" smtClean="0">
                <a:solidFill>
                  <a:schemeClr val="tx1"/>
                </a:solidFill>
                <a:effectLst/>
                <a:latin typeface="Arial" panose="020B0604020202020204" pitchFamily="34" charset="0"/>
                <a:ea typeface="+mn-ea"/>
                <a:cs typeface="+mn-cs"/>
              </a:rPr>
              <a:t>Eye injury (puncture, cut, intense heat or chemical burn to the eye)</a:t>
            </a: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4</a:t>
            </a:fld>
            <a:endParaRPr lang="en-US" altLang="en-US"/>
          </a:p>
        </p:txBody>
      </p:sp>
    </p:spTree>
    <p:extLst>
      <p:ext uri="{BB962C8B-B14F-4D97-AF65-F5344CB8AC3E}">
        <p14:creationId xmlns:p14="http://schemas.microsoft.com/office/powerpoint/2010/main" val="42677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5</a:t>
            </a:fld>
            <a:endParaRPr lang="en-US"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0241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Cataracts are the result of aging changes that occur within your eyes that cause the lenses to become cloudy. This may be due to advancing age or it may be the result of heredity, an injury or a disease. Excessive exposure to </a:t>
            </a:r>
            <a:r>
              <a:rPr lang="en-US" sz="1200" u="none" strike="noStrike" kern="1200" dirty="0" smtClean="0">
                <a:solidFill>
                  <a:schemeClr val="tx1"/>
                </a:solidFill>
                <a:effectLst/>
                <a:latin typeface="Arial" panose="020B0604020202020204" pitchFamily="34" charset="0"/>
                <a:ea typeface="+mn-ea"/>
                <a:cs typeface="+mn-cs"/>
                <a:hlinkClick r:id="rId3"/>
              </a:rPr>
              <a:t>ultraviolet radiation</a:t>
            </a:r>
            <a:r>
              <a:rPr lang="en-US" sz="1200" kern="1200" dirty="0" smtClean="0">
                <a:solidFill>
                  <a:schemeClr val="tx1"/>
                </a:solidFill>
                <a:effectLst/>
                <a:latin typeface="Arial" panose="020B0604020202020204" pitchFamily="34" charset="0"/>
                <a:ea typeface="+mn-ea"/>
                <a:cs typeface="+mn-cs"/>
              </a:rPr>
              <a:t> (present in sunlight), cigarette smoke, certain systemic conditions, or the use of certain medications are also risk factors for the development of cataracts. Cataracts usually develop in both eyes, but often at different rates.</a:t>
            </a:r>
            <a:endParaRPr lang="en-CA" sz="1200" kern="1200" dirty="0" smtClean="0">
              <a:solidFill>
                <a:schemeClr val="tx1"/>
              </a:solidFill>
              <a:effectLst/>
              <a:latin typeface="Arial" panose="020B060402020202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6</a:t>
            </a:fld>
            <a:endParaRPr lang="en-US" altLang="en-US"/>
          </a:p>
        </p:txBody>
      </p:sp>
    </p:spTree>
    <p:extLst>
      <p:ext uri="{BB962C8B-B14F-4D97-AF65-F5344CB8AC3E}">
        <p14:creationId xmlns:p14="http://schemas.microsoft.com/office/powerpoint/2010/main" val="19039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7</a:t>
            </a:fld>
            <a:endParaRPr lang="en-US"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6421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Some indications that a cataract may be forming include blurred or hazy vision that cannot be corrected by changing the glasses prescription, or the feeling of having a film over the eyes that does not go away with blinking. A temporary change in distance and/or near vision may also occur. An increased sensitivity to glare, especially at night may be experienced. Cataracts develop without pain or redness.</a:t>
            </a:r>
            <a:endParaRPr lang="en-CA" sz="1200" kern="1200" dirty="0" smtClean="0">
              <a:solidFill>
                <a:schemeClr val="tx1"/>
              </a:solidFill>
              <a:effectLst/>
              <a:latin typeface="Arial" panose="020B060402020202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8</a:t>
            </a:fld>
            <a:endParaRPr lang="en-US" altLang="en-US"/>
          </a:p>
        </p:txBody>
      </p:sp>
    </p:spTree>
    <p:extLst>
      <p:ext uri="{BB962C8B-B14F-4D97-AF65-F5344CB8AC3E}">
        <p14:creationId xmlns:p14="http://schemas.microsoft.com/office/powerpoint/2010/main" val="261690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5DEB5240-7E9C-4FD4-A5E6-D9D8C4F42BC8}" type="slidenum">
              <a:rPr lang="en-US" altLang="en-US" smtClean="0">
                <a:latin typeface="Times New Roman" panose="02020603050405020304" pitchFamily="18" charset="0"/>
              </a:rPr>
              <a:pPr/>
              <a:t>9</a:t>
            </a:fld>
            <a:endParaRPr lang="en-US" alt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CA" altLang="en-US" dirty="0" smtClean="0"/>
          </a:p>
        </p:txBody>
      </p:sp>
    </p:spTree>
    <p:extLst>
      <p:ext uri="{BB962C8B-B14F-4D97-AF65-F5344CB8AC3E}">
        <p14:creationId xmlns:p14="http://schemas.microsoft.com/office/powerpoint/2010/main" val="258961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600200"/>
            <a:ext cx="7772400" cy="4029755"/>
          </a:xfrm>
        </p:spPr>
        <p:txBody>
          <a:bodyPr/>
          <a:lstStyle>
            <a:lvl1pPr>
              <a:defRPr sz="4000"/>
            </a:lvl1pPr>
          </a:lstStyle>
          <a:p>
            <a:pPr lvl="0"/>
            <a:r>
              <a:rPr lang="en-US" altLang="en-US" noProof="0" dirty="0" smtClean="0"/>
              <a:t>Click to edit Master title style</a:t>
            </a:r>
          </a:p>
        </p:txBody>
      </p:sp>
    </p:spTree>
    <p:extLst>
      <p:ext uri="{BB962C8B-B14F-4D97-AF65-F5344CB8AC3E}">
        <p14:creationId xmlns:p14="http://schemas.microsoft.com/office/powerpoint/2010/main" val="23734987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8945" y="314324"/>
            <a:ext cx="4856593" cy="1293196"/>
          </a:xfrm>
        </p:spPr>
        <p:txBody>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1269F01-1FC2-4C1B-BAE3-AEC4E5EF7255}" type="slidenum">
              <a:rPr lang="en-US" altLang="en-US"/>
              <a:pPr>
                <a:defRPr/>
              </a:pPr>
              <a:t>‹#›</a:t>
            </a:fld>
            <a:endParaRPr lang="en-US" altLang="en-US"/>
          </a:p>
        </p:txBody>
      </p:sp>
    </p:spTree>
    <p:extLst>
      <p:ext uri="{BB962C8B-B14F-4D97-AF65-F5344CB8AC3E}">
        <p14:creationId xmlns:p14="http://schemas.microsoft.com/office/powerpoint/2010/main" val="163664213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09247B05-0CBB-4C1E-B5A6-6BD0F4BDE310}" type="slidenum">
              <a:rPr lang="en-US" altLang="en-US"/>
              <a:pPr>
                <a:defRPr/>
              </a:pPr>
              <a:t>‹#›</a:t>
            </a:fld>
            <a:endParaRPr lang="en-US" altLang="en-US"/>
          </a:p>
        </p:txBody>
      </p:sp>
    </p:spTree>
    <p:extLst>
      <p:ext uri="{BB962C8B-B14F-4D97-AF65-F5344CB8AC3E}">
        <p14:creationId xmlns:p14="http://schemas.microsoft.com/office/powerpoint/2010/main" val="38157644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3050" y="241410"/>
            <a:ext cx="4949950" cy="1366110"/>
          </a:xfrm>
        </p:spPr>
        <p:txBody>
          <a:bodyPr/>
          <a:lstStyle>
            <a:lvl1pPr>
              <a:defRPr sz="40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362200"/>
            <a:ext cx="4038600" cy="3657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Online Image Placeholder 3"/>
          <p:cNvSpPr>
            <a:spLocks noGrp="1"/>
          </p:cNvSpPr>
          <p:nvPr>
            <p:ph type="clipArt" sz="half" idx="2"/>
          </p:nvPr>
        </p:nvSpPr>
        <p:spPr>
          <a:xfrm>
            <a:off x="4648200" y="2362200"/>
            <a:ext cx="4038600" cy="3657600"/>
          </a:xfrm>
        </p:spPr>
        <p:txBody>
          <a:bodyPr/>
          <a:lstStyle/>
          <a:p>
            <a:pPr lvl="0"/>
            <a:endParaRPr lang="en-US" noProof="0" dirty="0" smtClean="0"/>
          </a:p>
        </p:txBody>
      </p:sp>
    </p:spTree>
    <p:extLst>
      <p:ext uri="{BB962C8B-B14F-4D97-AF65-F5344CB8AC3E}">
        <p14:creationId xmlns:p14="http://schemas.microsoft.com/office/powerpoint/2010/main" val="15501689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4840" y="314324"/>
            <a:ext cx="4780698" cy="98961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23876" y="1607520"/>
            <a:ext cx="8229600" cy="47813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0899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5743841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313949"/>
            <a:ext cx="4098025" cy="121767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74124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620885"/>
            <a:ext cx="7886700" cy="1069803"/>
          </a:xfr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05574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91788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16030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013" y="842165"/>
            <a:ext cx="2949575" cy="1600200"/>
          </a:xfrm>
        </p:spPr>
        <p:txBody>
          <a:bodyPr anchor="b"/>
          <a:lstStyle>
            <a:lvl1pPr>
              <a:defRPr sz="3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842165"/>
            <a:ext cx="4629150" cy="5411788"/>
          </a:xfrm>
        </p:spPr>
        <p:txBody>
          <a:bodyPr/>
          <a:lstStyle>
            <a:lvl1pPr>
              <a:defRPr sz="3200">
                <a:latin typeface="Segoe UI" panose="020B0502040204020203" pitchFamily="34" charset="0"/>
                <a:ea typeface="Segoe UI" panose="020B0502040204020203" pitchFamily="34" charset="0"/>
                <a:cs typeface="Segoe UI" panose="020B0502040204020203" pitchFamily="34" charset="0"/>
              </a:defRPr>
            </a:lvl1pPr>
            <a:lvl2pPr>
              <a:defRPr sz="28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000">
                <a:latin typeface="Segoe UI" panose="020B0502040204020203" pitchFamily="34" charset="0"/>
                <a:ea typeface="Segoe UI" panose="020B0502040204020203" pitchFamily="34" charset="0"/>
                <a:cs typeface="Segoe UI" panose="020B0502040204020203" pitchFamily="34" charset="0"/>
              </a:defRPr>
            </a:lvl4pPr>
            <a:lvl5pPr>
              <a:defRPr sz="20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8473" y="2442365"/>
            <a:ext cx="2949575" cy="3811588"/>
          </a:xfrm>
        </p:spPr>
        <p:txBody>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6900332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EFDB001-D334-4CEF-8C70-6CC35A6A3C02}" type="slidenum">
              <a:rPr lang="en-US" altLang="en-US"/>
              <a:pPr>
                <a:defRPr/>
              </a:pPr>
              <a:t>‹#›</a:t>
            </a:fld>
            <a:endParaRPr lang="en-US" altLang="en-US"/>
          </a:p>
        </p:txBody>
      </p:sp>
    </p:spTree>
    <p:extLst>
      <p:ext uri="{BB962C8B-B14F-4D97-AF65-F5344CB8AC3E}">
        <p14:creationId xmlns:p14="http://schemas.microsoft.com/office/powerpoint/2010/main" val="2028601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49425"/>
            <a:ext cx="8229600" cy="463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7" name="Group 19"/>
          <p:cNvGrpSpPr>
            <a:grpSpLocks/>
          </p:cNvGrpSpPr>
          <p:nvPr userDrawn="1"/>
        </p:nvGrpSpPr>
        <p:grpSpPr bwMode="auto">
          <a:xfrm>
            <a:off x="0" y="0"/>
            <a:ext cx="647700" cy="6713538"/>
            <a:chOff x="0" y="43"/>
            <a:chExt cx="5760" cy="4229"/>
          </a:xfrm>
        </p:grpSpPr>
        <p:sp>
          <p:nvSpPr>
            <p:cNvPr id="1030" name="Line 20"/>
            <p:cNvSpPr>
              <a:spLocks noChangeShapeType="1"/>
            </p:cNvSpPr>
            <p:nvPr userDrawn="1"/>
          </p:nvSpPr>
          <p:spPr bwMode="auto">
            <a:xfrm>
              <a:off x="0" y="420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1" name="Line 21"/>
            <p:cNvSpPr>
              <a:spLocks noChangeShapeType="1"/>
            </p:cNvSpPr>
            <p:nvPr userDrawn="1"/>
          </p:nvSpPr>
          <p:spPr bwMode="auto">
            <a:xfrm>
              <a:off x="0" y="423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2" name="Line 22"/>
            <p:cNvSpPr>
              <a:spLocks noChangeShapeType="1"/>
            </p:cNvSpPr>
            <p:nvPr userDrawn="1"/>
          </p:nvSpPr>
          <p:spPr bwMode="auto">
            <a:xfrm>
              <a:off x="0" y="427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3" name="Line 23"/>
            <p:cNvSpPr>
              <a:spLocks noChangeShapeType="1"/>
            </p:cNvSpPr>
            <p:nvPr userDrawn="1"/>
          </p:nvSpPr>
          <p:spPr bwMode="auto">
            <a:xfrm>
              <a:off x="0" y="411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4" name="Line 24"/>
            <p:cNvSpPr>
              <a:spLocks noChangeShapeType="1"/>
            </p:cNvSpPr>
            <p:nvPr userDrawn="1"/>
          </p:nvSpPr>
          <p:spPr bwMode="auto">
            <a:xfrm>
              <a:off x="0" y="406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5" name="Line 25"/>
            <p:cNvSpPr>
              <a:spLocks noChangeShapeType="1"/>
            </p:cNvSpPr>
            <p:nvPr userDrawn="1"/>
          </p:nvSpPr>
          <p:spPr bwMode="auto">
            <a:xfrm>
              <a:off x="0" y="415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6" name="Line 26"/>
            <p:cNvSpPr>
              <a:spLocks noChangeShapeType="1"/>
            </p:cNvSpPr>
            <p:nvPr userDrawn="1"/>
          </p:nvSpPr>
          <p:spPr bwMode="auto">
            <a:xfrm>
              <a:off x="0" y="366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Line 27"/>
            <p:cNvSpPr>
              <a:spLocks noChangeShapeType="1"/>
            </p:cNvSpPr>
            <p:nvPr userDrawn="1"/>
          </p:nvSpPr>
          <p:spPr bwMode="auto">
            <a:xfrm>
              <a:off x="0" y="363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8" name="Line 28"/>
            <p:cNvSpPr>
              <a:spLocks noChangeShapeType="1"/>
            </p:cNvSpPr>
            <p:nvPr userDrawn="1"/>
          </p:nvSpPr>
          <p:spPr bwMode="auto">
            <a:xfrm>
              <a:off x="0" y="402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9" name="Line 29"/>
            <p:cNvSpPr>
              <a:spLocks noChangeShapeType="1"/>
            </p:cNvSpPr>
            <p:nvPr userDrawn="1"/>
          </p:nvSpPr>
          <p:spPr bwMode="auto">
            <a:xfrm>
              <a:off x="0" y="389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0" name="Line 30"/>
            <p:cNvSpPr>
              <a:spLocks noChangeShapeType="1"/>
            </p:cNvSpPr>
            <p:nvPr userDrawn="1"/>
          </p:nvSpPr>
          <p:spPr bwMode="auto">
            <a:xfrm>
              <a:off x="0" y="381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Line 31"/>
            <p:cNvSpPr>
              <a:spLocks noChangeShapeType="1"/>
            </p:cNvSpPr>
            <p:nvPr userDrawn="1"/>
          </p:nvSpPr>
          <p:spPr bwMode="auto">
            <a:xfrm>
              <a:off x="0" y="399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Line 32"/>
            <p:cNvSpPr>
              <a:spLocks noChangeShapeType="1"/>
            </p:cNvSpPr>
            <p:nvPr userDrawn="1"/>
          </p:nvSpPr>
          <p:spPr bwMode="auto">
            <a:xfrm>
              <a:off x="0" y="368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3" name="Line 33"/>
            <p:cNvSpPr>
              <a:spLocks noChangeShapeType="1"/>
            </p:cNvSpPr>
            <p:nvPr userDrawn="1"/>
          </p:nvSpPr>
          <p:spPr bwMode="auto">
            <a:xfrm>
              <a:off x="0" y="374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4" name="Line 34"/>
            <p:cNvSpPr>
              <a:spLocks noChangeShapeType="1"/>
            </p:cNvSpPr>
            <p:nvPr userDrawn="1"/>
          </p:nvSpPr>
          <p:spPr bwMode="auto">
            <a:xfrm>
              <a:off x="0" y="393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5" name="Line 35"/>
            <p:cNvSpPr>
              <a:spLocks noChangeShapeType="1"/>
            </p:cNvSpPr>
            <p:nvPr userDrawn="1"/>
          </p:nvSpPr>
          <p:spPr bwMode="auto">
            <a:xfrm>
              <a:off x="0" y="391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6" name="Line 36"/>
            <p:cNvSpPr>
              <a:spLocks noChangeShapeType="1"/>
            </p:cNvSpPr>
            <p:nvPr userDrawn="1"/>
          </p:nvSpPr>
          <p:spPr bwMode="auto">
            <a:xfrm>
              <a:off x="0" y="351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7" name="Line 37"/>
            <p:cNvSpPr>
              <a:spLocks noChangeShapeType="1"/>
            </p:cNvSpPr>
            <p:nvPr userDrawn="1"/>
          </p:nvSpPr>
          <p:spPr bwMode="auto">
            <a:xfrm>
              <a:off x="0" y="354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8" name="Line 38"/>
            <p:cNvSpPr>
              <a:spLocks noChangeShapeType="1"/>
            </p:cNvSpPr>
            <p:nvPr userDrawn="1"/>
          </p:nvSpPr>
          <p:spPr bwMode="auto">
            <a:xfrm>
              <a:off x="0" y="357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9" name="Line 39"/>
            <p:cNvSpPr>
              <a:spLocks noChangeShapeType="1"/>
            </p:cNvSpPr>
            <p:nvPr userDrawn="1"/>
          </p:nvSpPr>
          <p:spPr bwMode="auto">
            <a:xfrm>
              <a:off x="0" y="342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0" name="Line 40"/>
            <p:cNvSpPr>
              <a:spLocks noChangeShapeType="1"/>
            </p:cNvSpPr>
            <p:nvPr userDrawn="1"/>
          </p:nvSpPr>
          <p:spPr bwMode="auto">
            <a:xfrm>
              <a:off x="0" y="337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1" name="Line 41"/>
            <p:cNvSpPr>
              <a:spLocks noChangeShapeType="1"/>
            </p:cNvSpPr>
            <p:nvPr userDrawn="1"/>
          </p:nvSpPr>
          <p:spPr bwMode="auto">
            <a:xfrm>
              <a:off x="0" y="346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2" name="Line 42"/>
            <p:cNvSpPr>
              <a:spLocks noChangeShapeType="1"/>
            </p:cNvSpPr>
            <p:nvPr userDrawn="1"/>
          </p:nvSpPr>
          <p:spPr bwMode="auto">
            <a:xfrm>
              <a:off x="0" y="297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3" name="Line 43"/>
            <p:cNvSpPr>
              <a:spLocks noChangeShapeType="1"/>
            </p:cNvSpPr>
            <p:nvPr userDrawn="1"/>
          </p:nvSpPr>
          <p:spPr bwMode="auto">
            <a:xfrm>
              <a:off x="0" y="294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4" name="Line 44"/>
            <p:cNvSpPr>
              <a:spLocks noChangeShapeType="1"/>
            </p:cNvSpPr>
            <p:nvPr userDrawn="1"/>
          </p:nvSpPr>
          <p:spPr bwMode="auto">
            <a:xfrm>
              <a:off x="0" y="332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5" name="Line 45"/>
            <p:cNvSpPr>
              <a:spLocks noChangeShapeType="1"/>
            </p:cNvSpPr>
            <p:nvPr userDrawn="1"/>
          </p:nvSpPr>
          <p:spPr bwMode="auto">
            <a:xfrm>
              <a:off x="0" y="320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6" name="Line 46"/>
            <p:cNvSpPr>
              <a:spLocks noChangeShapeType="1"/>
            </p:cNvSpPr>
            <p:nvPr userDrawn="1"/>
          </p:nvSpPr>
          <p:spPr bwMode="auto">
            <a:xfrm>
              <a:off x="0" y="312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7" name="Line 47"/>
            <p:cNvSpPr>
              <a:spLocks noChangeShapeType="1"/>
            </p:cNvSpPr>
            <p:nvPr userDrawn="1"/>
          </p:nvSpPr>
          <p:spPr bwMode="auto">
            <a:xfrm>
              <a:off x="0" y="330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8" name="Line 48"/>
            <p:cNvSpPr>
              <a:spLocks noChangeShapeType="1"/>
            </p:cNvSpPr>
            <p:nvPr userDrawn="1"/>
          </p:nvSpPr>
          <p:spPr bwMode="auto">
            <a:xfrm>
              <a:off x="0" y="299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9" name="Line 49"/>
            <p:cNvSpPr>
              <a:spLocks noChangeShapeType="1"/>
            </p:cNvSpPr>
            <p:nvPr userDrawn="1"/>
          </p:nvSpPr>
          <p:spPr bwMode="auto">
            <a:xfrm>
              <a:off x="0" y="304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0" name="Line 50"/>
            <p:cNvSpPr>
              <a:spLocks noChangeShapeType="1"/>
            </p:cNvSpPr>
            <p:nvPr userDrawn="1"/>
          </p:nvSpPr>
          <p:spPr bwMode="auto">
            <a:xfrm>
              <a:off x="0" y="324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1" name="Line 51"/>
            <p:cNvSpPr>
              <a:spLocks noChangeShapeType="1"/>
            </p:cNvSpPr>
            <p:nvPr userDrawn="1"/>
          </p:nvSpPr>
          <p:spPr bwMode="auto">
            <a:xfrm>
              <a:off x="0" y="322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2" name="Line 52"/>
            <p:cNvSpPr>
              <a:spLocks noChangeShapeType="1"/>
            </p:cNvSpPr>
            <p:nvPr userDrawn="1"/>
          </p:nvSpPr>
          <p:spPr bwMode="auto">
            <a:xfrm>
              <a:off x="0" y="283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3" name="Line 53"/>
            <p:cNvSpPr>
              <a:spLocks noChangeShapeType="1"/>
            </p:cNvSpPr>
            <p:nvPr userDrawn="1"/>
          </p:nvSpPr>
          <p:spPr bwMode="auto">
            <a:xfrm>
              <a:off x="0" y="275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4" name="Line 54"/>
            <p:cNvSpPr>
              <a:spLocks noChangeShapeType="1"/>
            </p:cNvSpPr>
            <p:nvPr userDrawn="1"/>
          </p:nvSpPr>
          <p:spPr bwMode="auto">
            <a:xfrm>
              <a:off x="0" y="267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5" name="Line 55"/>
            <p:cNvSpPr>
              <a:spLocks noChangeShapeType="1"/>
            </p:cNvSpPr>
            <p:nvPr userDrawn="1"/>
          </p:nvSpPr>
          <p:spPr bwMode="auto">
            <a:xfrm>
              <a:off x="0" y="287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6" name="Line 56"/>
            <p:cNvSpPr>
              <a:spLocks noChangeShapeType="1"/>
            </p:cNvSpPr>
            <p:nvPr userDrawn="1"/>
          </p:nvSpPr>
          <p:spPr bwMode="auto">
            <a:xfrm>
              <a:off x="0" y="285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7" name="Line 57"/>
            <p:cNvSpPr>
              <a:spLocks noChangeShapeType="1"/>
            </p:cNvSpPr>
            <p:nvPr userDrawn="1"/>
          </p:nvSpPr>
          <p:spPr bwMode="auto">
            <a:xfrm>
              <a:off x="0" y="255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8" name="Line 58"/>
            <p:cNvSpPr>
              <a:spLocks noChangeShapeType="1"/>
            </p:cNvSpPr>
            <p:nvPr userDrawn="1"/>
          </p:nvSpPr>
          <p:spPr bwMode="auto">
            <a:xfrm>
              <a:off x="0" y="259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9" name="Line 59"/>
            <p:cNvSpPr>
              <a:spLocks noChangeShapeType="1"/>
            </p:cNvSpPr>
            <p:nvPr userDrawn="1"/>
          </p:nvSpPr>
          <p:spPr bwMode="auto">
            <a:xfrm>
              <a:off x="0" y="262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0" name="Line 60"/>
            <p:cNvSpPr>
              <a:spLocks noChangeShapeType="1"/>
            </p:cNvSpPr>
            <p:nvPr userDrawn="1"/>
          </p:nvSpPr>
          <p:spPr bwMode="auto">
            <a:xfrm>
              <a:off x="0" y="246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1" name="Line 61"/>
            <p:cNvSpPr>
              <a:spLocks noChangeShapeType="1"/>
            </p:cNvSpPr>
            <p:nvPr userDrawn="1"/>
          </p:nvSpPr>
          <p:spPr bwMode="auto">
            <a:xfrm>
              <a:off x="0" y="241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2" name="Line 62"/>
            <p:cNvSpPr>
              <a:spLocks noChangeShapeType="1"/>
            </p:cNvSpPr>
            <p:nvPr userDrawn="1"/>
          </p:nvSpPr>
          <p:spPr bwMode="auto">
            <a:xfrm>
              <a:off x="0" y="250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3" name="Line 63"/>
            <p:cNvSpPr>
              <a:spLocks noChangeShapeType="1"/>
            </p:cNvSpPr>
            <p:nvPr userDrawn="1"/>
          </p:nvSpPr>
          <p:spPr bwMode="auto">
            <a:xfrm>
              <a:off x="0" y="237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4" name="Line 64"/>
            <p:cNvSpPr>
              <a:spLocks noChangeShapeType="1"/>
            </p:cNvSpPr>
            <p:nvPr userDrawn="1"/>
          </p:nvSpPr>
          <p:spPr bwMode="auto">
            <a:xfrm>
              <a:off x="0" y="224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5" name="Line 65"/>
            <p:cNvSpPr>
              <a:spLocks noChangeShapeType="1"/>
            </p:cNvSpPr>
            <p:nvPr userDrawn="1"/>
          </p:nvSpPr>
          <p:spPr bwMode="auto">
            <a:xfrm>
              <a:off x="0" y="235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6" name="Line 66"/>
            <p:cNvSpPr>
              <a:spLocks noChangeShapeType="1"/>
            </p:cNvSpPr>
            <p:nvPr userDrawn="1"/>
          </p:nvSpPr>
          <p:spPr bwMode="auto">
            <a:xfrm>
              <a:off x="0" y="229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7" name="Line 67"/>
            <p:cNvSpPr>
              <a:spLocks noChangeShapeType="1"/>
            </p:cNvSpPr>
            <p:nvPr userDrawn="1"/>
          </p:nvSpPr>
          <p:spPr bwMode="auto">
            <a:xfrm>
              <a:off x="0" y="226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8" name="Line 68"/>
            <p:cNvSpPr>
              <a:spLocks noChangeShapeType="1"/>
            </p:cNvSpPr>
            <p:nvPr userDrawn="1"/>
          </p:nvSpPr>
          <p:spPr bwMode="auto">
            <a:xfrm>
              <a:off x="0" y="213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9" name="Line 69"/>
            <p:cNvSpPr>
              <a:spLocks noChangeShapeType="1"/>
            </p:cNvSpPr>
            <p:nvPr userDrawn="1"/>
          </p:nvSpPr>
          <p:spPr bwMode="auto">
            <a:xfrm>
              <a:off x="0" y="216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0" name="Line 70"/>
            <p:cNvSpPr>
              <a:spLocks noChangeShapeType="1"/>
            </p:cNvSpPr>
            <p:nvPr userDrawn="1"/>
          </p:nvSpPr>
          <p:spPr bwMode="auto">
            <a:xfrm>
              <a:off x="0" y="219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1" name="Line 71"/>
            <p:cNvSpPr>
              <a:spLocks noChangeShapeType="1"/>
            </p:cNvSpPr>
            <p:nvPr userDrawn="1"/>
          </p:nvSpPr>
          <p:spPr bwMode="auto">
            <a:xfrm>
              <a:off x="0" y="204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2" name="Line 72"/>
            <p:cNvSpPr>
              <a:spLocks noChangeShapeType="1"/>
            </p:cNvSpPr>
            <p:nvPr userDrawn="1"/>
          </p:nvSpPr>
          <p:spPr bwMode="auto">
            <a:xfrm>
              <a:off x="0" y="199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3" name="Line 73"/>
            <p:cNvSpPr>
              <a:spLocks noChangeShapeType="1"/>
            </p:cNvSpPr>
            <p:nvPr userDrawn="1"/>
          </p:nvSpPr>
          <p:spPr bwMode="auto">
            <a:xfrm>
              <a:off x="0" y="208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4" name="Line 74"/>
            <p:cNvSpPr>
              <a:spLocks noChangeShapeType="1"/>
            </p:cNvSpPr>
            <p:nvPr userDrawn="1"/>
          </p:nvSpPr>
          <p:spPr bwMode="auto">
            <a:xfrm>
              <a:off x="0" y="159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5" name="Line 75"/>
            <p:cNvSpPr>
              <a:spLocks noChangeShapeType="1"/>
            </p:cNvSpPr>
            <p:nvPr userDrawn="1"/>
          </p:nvSpPr>
          <p:spPr bwMode="auto">
            <a:xfrm>
              <a:off x="0" y="156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6" name="Line 76"/>
            <p:cNvSpPr>
              <a:spLocks noChangeShapeType="1"/>
            </p:cNvSpPr>
            <p:nvPr userDrawn="1"/>
          </p:nvSpPr>
          <p:spPr bwMode="auto">
            <a:xfrm>
              <a:off x="0" y="194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7" name="Line 77"/>
            <p:cNvSpPr>
              <a:spLocks noChangeShapeType="1"/>
            </p:cNvSpPr>
            <p:nvPr userDrawn="1"/>
          </p:nvSpPr>
          <p:spPr bwMode="auto">
            <a:xfrm>
              <a:off x="0" y="182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8" name="Line 78"/>
            <p:cNvSpPr>
              <a:spLocks noChangeShapeType="1"/>
            </p:cNvSpPr>
            <p:nvPr userDrawn="1"/>
          </p:nvSpPr>
          <p:spPr bwMode="auto">
            <a:xfrm>
              <a:off x="0" y="174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9" name="Line 79"/>
            <p:cNvSpPr>
              <a:spLocks noChangeShapeType="1"/>
            </p:cNvSpPr>
            <p:nvPr userDrawn="1"/>
          </p:nvSpPr>
          <p:spPr bwMode="auto">
            <a:xfrm>
              <a:off x="0" y="192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0" name="Line 80"/>
            <p:cNvSpPr>
              <a:spLocks noChangeShapeType="1"/>
            </p:cNvSpPr>
            <p:nvPr userDrawn="1"/>
          </p:nvSpPr>
          <p:spPr bwMode="auto">
            <a:xfrm>
              <a:off x="0" y="161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1" name="Line 81"/>
            <p:cNvSpPr>
              <a:spLocks noChangeShapeType="1"/>
            </p:cNvSpPr>
            <p:nvPr userDrawn="1"/>
          </p:nvSpPr>
          <p:spPr bwMode="auto">
            <a:xfrm>
              <a:off x="0" y="166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2" name="Line 82"/>
            <p:cNvSpPr>
              <a:spLocks noChangeShapeType="1"/>
            </p:cNvSpPr>
            <p:nvPr userDrawn="1"/>
          </p:nvSpPr>
          <p:spPr bwMode="auto">
            <a:xfrm>
              <a:off x="0" y="186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3" name="Line 83"/>
            <p:cNvSpPr>
              <a:spLocks noChangeShapeType="1"/>
            </p:cNvSpPr>
            <p:nvPr userDrawn="1"/>
          </p:nvSpPr>
          <p:spPr bwMode="auto">
            <a:xfrm>
              <a:off x="0" y="184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4" name="Line 84"/>
            <p:cNvSpPr>
              <a:spLocks noChangeShapeType="1"/>
            </p:cNvSpPr>
            <p:nvPr userDrawn="1"/>
          </p:nvSpPr>
          <p:spPr bwMode="auto">
            <a:xfrm>
              <a:off x="0" y="143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 name="Line 85"/>
            <p:cNvSpPr>
              <a:spLocks noChangeShapeType="1"/>
            </p:cNvSpPr>
            <p:nvPr userDrawn="1"/>
          </p:nvSpPr>
          <p:spPr bwMode="auto">
            <a:xfrm>
              <a:off x="0" y="147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6" name="Line 86"/>
            <p:cNvSpPr>
              <a:spLocks noChangeShapeType="1"/>
            </p:cNvSpPr>
            <p:nvPr userDrawn="1"/>
          </p:nvSpPr>
          <p:spPr bwMode="auto">
            <a:xfrm>
              <a:off x="0" y="150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7" name="Line 87"/>
            <p:cNvSpPr>
              <a:spLocks noChangeShapeType="1"/>
            </p:cNvSpPr>
            <p:nvPr userDrawn="1"/>
          </p:nvSpPr>
          <p:spPr bwMode="auto">
            <a:xfrm>
              <a:off x="0" y="134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8" name="Line 88"/>
            <p:cNvSpPr>
              <a:spLocks noChangeShapeType="1"/>
            </p:cNvSpPr>
            <p:nvPr userDrawn="1"/>
          </p:nvSpPr>
          <p:spPr bwMode="auto">
            <a:xfrm>
              <a:off x="0" y="139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9" name="Line 89"/>
            <p:cNvSpPr>
              <a:spLocks noChangeShapeType="1"/>
            </p:cNvSpPr>
            <p:nvPr userDrawn="1"/>
          </p:nvSpPr>
          <p:spPr bwMode="auto">
            <a:xfrm>
              <a:off x="0" y="101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0" name="Line 90"/>
            <p:cNvSpPr>
              <a:spLocks noChangeShapeType="1"/>
            </p:cNvSpPr>
            <p:nvPr userDrawn="1"/>
          </p:nvSpPr>
          <p:spPr bwMode="auto">
            <a:xfrm>
              <a:off x="0" y="98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1" name="Line 91"/>
            <p:cNvSpPr>
              <a:spLocks noChangeShapeType="1"/>
            </p:cNvSpPr>
            <p:nvPr userDrawn="1"/>
          </p:nvSpPr>
          <p:spPr bwMode="auto">
            <a:xfrm>
              <a:off x="0" y="124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2" name="Line 92"/>
            <p:cNvSpPr>
              <a:spLocks noChangeShapeType="1"/>
            </p:cNvSpPr>
            <p:nvPr userDrawn="1"/>
          </p:nvSpPr>
          <p:spPr bwMode="auto">
            <a:xfrm>
              <a:off x="0" y="116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3" name="Line 93"/>
            <p:cNvSpPr>
              <a:spLocks noChangeShapeType="1"/>
            </p:cNvSpPr>
            <p:nvPr userDrawn="1"/>
          </p:nvSpPr>
          <p:spPr bwMode="auto">
            <a:xfrm>
              <a:off x="0" y="103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4" name="Line 94"/>
            <p:cNvSpPr>
              <a:spLocks noChangeShapeType="1"/>
            </p:cNvSpPr>
            <p:nvPr userDrawn="1"/>
          </p:nvSpPr>
          <p:spPr bwMode="auto">
            <a:xfrm>
              <a:off x="0" y="109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5" name="Line 95"/>
            <p:cNvSpPr>
              <a:spLocks noChangeShapeType="1"/>
            </p:cNvSpPr>
            <p:nvPr userDrawn="1"/>
          </p:nvSpPr>
          <p:spPr bwMode="auto">
            <a:xfrm>
              <a:off x="0" y="128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 name="Line 96"/>
            <p:cNvSpPr>
              <a:spLocks noChangeShapeType="1"/>
            </p:cNvSpPr>
            <p:nvPr userDrawn="1"/>
          </p:nvSpPr>
          <p:spPr bwMode="auto">
            <a:xfrm>
              <a:off x="0" y="126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7" name="Line 97"/>
            <p:cNvSpPr>
              <a:spLocks noChangeShapeType="1"/>
            </p:cNvSpPr>
            <p:nvPr userDrawn="1"/>
          </p:nvSpPr>
          <p:spPr bwMode="auto">
            <a:xfrm>
              <a:off x="0" y="86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8" name="Line 98"/>
            <p:cNvSpPr>
              <a:spLocks noChangeShapeType="1"/>
            </p:cNvSpPr>
            <p:nvPr userDrawn="1"/>
          </p:nvSpPr>
          <p:spPr bwMode="auto">
            <a:xfrm>
              <a:off x="0" y="89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9" name="Line 99"/>
            <p:cNvSpPr>
              <a:spLocks noChangeShapeType="1"/>
            </p:cNvSpPr>
            <p:nvPr userDrawn="1"/>
          </p:nvSpPr>
          <p:spPr bwMode="auto">
            <a:xfrm>
              <a:off x="0" y="92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0" name="Line 100"/>
            <p:cNvSpPr>
              <a:spLocks noChangeShapeType="1"/>
            </p:cNvSpPr>
            <p:nvPr userDrawn="1"/>
          </p:nvSpPr>
          <p:spPr bwMode="auto">
            <a:xfrm>
              <a:off x="0" y="77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1" name="Line 101"/>
            <p:cNvSpPr>
              <a:spLocks noChangeShapeType="1"/>
            </p:cNvSpPr>
            <p:nvPr userDrawn="1"/>
          </p:nvSpPr>
          <p:spPr bwMode="auto">
            <a:xfrm>
              <a:off x="0" y="81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2" name="Line 102"/>
            <p:cNvSpPr>
              <a:spLocks noChangeShapeType="1"/>
            </p:cNvSpPr>
            <p:nvPr userDrawn="1"/>
          </p:nvSpPr>
          <p:spPr bwMode="auto">
            <a:xfrm>
              <a:off x="0" y="71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3" name="Line 103"/>
            <p:cNvSpPr>
              <a:spLocks noChangeShapeType="1"/>
            </p:cNvSpPr>
            <p:nvPr userDrawn="1"/>
          </p:nvSpPr>
          <p:spPr bwMode="auto">
            <a:xfrm>
              <a:off x="0" y="646"/>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4" name="Line 104"/>
            <p:cNvSpPr>
              <a:spLocks noChangeShapeType="1"/>
            </p:cNvSpPr>
            <p:nvPr userDrawn="1"/>
          </p:nvSpPr>
          <p:spPr bwMode="auto">
            <a:xfrm>
              <a:off x="0" y="52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5" name="Line 105"/>
            <p:cNvSpPr>
              <a:spLocks noChangeShapeType="1"/>
            </p:cNvSpPr>
            <p:nvPr userDrawn="1"/>
          </p:nvSpPr>
          <p:spPr bwMode="auto">
            <a:xfrm>
              <a:off x="0" y="55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 name="Line 106"/>
            <p:cNvSpPr>
              <a:spLocks noChangeShapeType="1"/>
            </p:cNvSpPr>
            <p:nvPr userDrawn="1"/>
          </p:nvSpPr>
          <p:spPr bwMode="auto">
            <a:xfrm>
              <a:off x="0" y="59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7" name="Line 107"/>
            <p:cNvSpPr>
              <a:spLocks noChangeShapeType="1"/>
            </p:cNvSpPr>
            <p:nvPr userDrawn="1"/>
          </p:nvSpPr>
          <p:spPr bwMode="auto">
            <a:xfrm>
              <a:off x="0" y="43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8" name="Line 108"/>
            <p:cNvSpPr>
              <a:spLocks noChangeShapeType="1"/>
            </p:cNvSpPr>
            <p:nvPr userDrawn="1"/>
          </p:nvSpPr>
          <p:spPr bwMode="auto">
            <a:xfrm>
              <a:off x="0" y="384"/>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9" name="Line 109"/>
            <p:cNvSpPr>
              <a:spLocks noChangeShapeType="1"/>
            </p:cNvSpPr>
            <p:nvPr userDrawn="1"/>
          </p:nvSpPr>
          <p:spPr bwMode="auto">
            <a:xfrm>
              <a:off x="0" y="477"/>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0" name="Line 110"/>
            <p:cNvSpPr>
              <a:spLocks noChangeShapeType="1"/>
            </p:cNvSpPr>
            <p:nvPr userDrawn="1"/>
          </p:nvSpPr>
          <p:spPr bwMode="auto">
            <a:xfrm>
              <a:off x="0" y="339"/>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1" name="Line 111"/>
            <p:cNvSpPr>
              <a:spLocks noChangeShapeType="1"/>
            </p:cNvSpPr>
            <p:nvPr userDrawn="1"/>
          </p:nvSpPr>
          <p:spPr bwMode="auto">
            <a:xfrm>
              <a:off x="0" y="31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2" name="Line 112"/>
            <p:cNvSpPr>
              <a:spLocks noChangeShapeType="1"/>
            </p:cNvSpPr>
            <p:nvPr userDrawn="1"/>
          </p:nvSpPr>
          <p:spPr bwMode="auto">
            <a:xfrm>
              <a:off x="0" y="258"/>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905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3" name="Line 113"/>
            <p:cNvSpPr>
              <a:spLocks noChangeShapeType="1"/>
            </p:cNvSpPr>
            <p:nvPr userDrawn="1"/>
          </p:nvSpPr>
          <p:spPr bwMode="auto">
            <a:xfrm>
              <a:off x="0" y="70"/>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4" name="Line 114"/>
            <p:cNvSpPr>
              <a:spLocks noChangeShapeType="1"/>
            </p:cNvSpPr>
            <p:nvPr userDrawn="1"/>
          </p:nvSpPr>
          <p:spPr bwMode="auto">
            <a:xfrm>
              <a:off x="0" y="43"/>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5" name="Line 115"/>
            <p:cNvSpPr>
              <a:spLocks noChangeShapeType="1"/>
            </p:cNvSpPr>
            <p:nvPr userDrawn="1"/>
          </p:nvSpPr>
          <p:spPr bwMode="auto">
            <a:xfrm>
              <a:off x="0" y="91"/>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 name="Line 116"/>
            <p:cNvSpPr>
              <a:spLocks noChangeShapeType="1"/>
            </p:cNvSpPr>
            <p:nvPr userDrawn="1"/>
          </p:nvSpPr>
          <p:spPr bwMode="auto">
            <a:xfrm>
              <a:off x="0" y="145"/>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 name="Line 117"/>
            <p:cNvSpPr>
              <a:spLocks noChangeShapeType="1"/>
            </p:cNvSpPr>
            <p:nvPr userDrawn="1"/>
          </p:nvSpPr>
          <p:spPr bwMode="auto">
            <a:xfrm>
              <a:off x="0" y="202"/>
              <a:ext cx="57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6666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028" name="Rectangle 2"/>
          <p:cNvSpPr>
            <a:spLocks noGrp="1" noChangeArrowheads="1"/>
          </p:cNvSpPr>
          <p:nvPr>
            <p:ph type="title"/>
          </p:nvPr>
        </p:nvSpPr>
        <p:spPr bwMode="auto">
          <a:xfrm>
            <a:off x="4344315" y="314324"/>
            <a:ext cx="4401223" cy="1039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29" name="Picture 105"/>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3600" kern="1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2pPr>
      <a:lvl3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3pPr>
      <a:lvl4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4pPr>
      <a:lvl5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5pPr>
      <a:lvl6pPr marL="457200" algn="ctr" rtl="0" fontAlgn="base">
        <a:spcBef>
          <a:spcPct val="0"/>
        </a:spcBef>
        <a:spcAft>
          <a:spcPct val="0"/>
        </a:spcAft>
        <a:defRPr sz="4000">
          <a:solidFill>
            <a:srgbClr val="666600"/>
          </a:solidFill>
          <a:latin typeface="Arial" panose="020B0604020202020204" pitchFamily="34" charset="0"/>
        </a:defRPr>
      </a:lvl6pPr>
      <a:lvl7pPr marL="914400" algn="ctr" rtl="0" fontAlgn="base">
        <a:spcBef>
          <a:spcPct val="0"/>
        </a:spcBef>
        <a:spcAft>
          <a:spcPct val="0"/>
        </a:spcAft>
        <a:defRPr sz="4000">
          <a:solidFill>
            <a:srgbClr val="666600"/>
          </a:solidFill>
          <a:latin typeface="Arial" panose="020B0604020202020204" pitchFamily="34" charset="0"/>
        </a:defRPr>
      </a:lvl7pPr>
      <a:lvl8pPr marL="1371600" algn="ctr" rtl="0" fontAlgn="base">
        <a:spcBef>
          <a:spcPct val="0"/>
        </a:spcBef>
        <a:spcAft>
          <a:spcPct val="0"/>
        </a:spcAft>
        <a:defRPr sz="4000">
          <a:solidFill>
            <a:srgbClr val="666600"/>
          </a:solidFill>
          <a:latin typeface="Arial" panose="020B0604020202020204" pitchFamily="34" charset="0"/>
        </a:defRPr>
      </a:lvl8pPr>
      <a:lvl9pPr marL="1828800" algn="ctr" rtl="0" fontAlgn="base">
        <a:spcBef>
          <a:spcPct val="0"/>
        </a:spcBef>
        <a:spcAft>
          <a:spcPct val="0"/>
        </a:spcAft>
        <a:defRPr sz="4000">
          <a:solidFill>
            <a:srgbClr val="6666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backgroundRemoval t="13474" b="100000" l="0" r="100000"/>
                    </a14:imgEffect>
                  </a14:imgLayer>
                </a14:imgProps>
              </a:ext>
              <a:ext uri="{28A0092B-C50C-407E-A947-70E740481C1C}">
                <a14:useLocalDpi xmlns:a14="http://schemas.microsoft.com/office/drawing/2010/main"/>
              </a:ext>
            </a:extLst>
          </a:blip>
          <a:stretch>
            <a:fillRect/>
          </a:stretch>
        </p:blipFill>
        <p:spPr>
          <a:xfrm>
            <a:off x="0" y="-503815"/>
            <a:ext cx="9203199" cy="7361815"/>
          </a:xfrm>
          <a:prstGeom prst="rect">
            <a:avLst/>
          </a:prstGeom>
        </p:spPr>
      </p:pic>
      <p:sp>
        <p:nvSpPr>
          <p:cNvPr id="7" name="Round Diagonal Corner Rectangle 6"/>
          <p:cNvSpPr/>
          <p:nvPr/>
        </p:nvSpPr>
        <p:spPr>
          <a:xfrm>
            <a:off x="4876800" y="3733800"/>
            <a:ext cx="4114800" cy="693738"/>
          </a:xfrm>
          <a:prstGeom prst="round2DiagRect">
            <a:avLst/>
          </a:prstGeom>
          <a:solidFill>
            <a:srgbClr val="60933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en-US" sz="1820" dirty="0" smtClean="0">
                <a:latin typeface="Segoe UI" panose="020B0502040204020203" pitchFamily="34" charset="0"/>
                <a:ea typeface="Segoe UI" panose="020B0502040204020203" pitchFamily="34" charset="0"/>
                <a:cs typeface="Segoe UI" panose="020B0502040204020203" pitchFamily="34" charset="0"/>
              </a:rPr>
              <a:t>Canadian Association of Optometrists</a:t>
            </a:r>
            <a:endParaRPr lang="en-US" sz="182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 Diagonal Corner Rectangle 7"/>
          <p:cNvSpPr/>
          <p:nvPr/>
        </p:nvSpPr>
        <p:spPr>
          <a:xfrm>
            <a:off x="4899025" y="4567425"/>
            <a:ext cx="4092575" cy="1360487"/>
          </a:xfrm>
          <a:prstGeom prst="round2DiagRect">
            <a:avLst/>
          </a:prstGeom>
          <a:solidFill>
            <a:srgbClr val="009B8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en-US" sz="2800" dirty="0" smtClean="0">
                <a:latin typeface="Segoe UI" panose="020B0502040204020203" pitchFamily="34" charset="0"/>
                <a:ea typeface="Segoe UI" panose="020B0502040204020203" pitchFamily="34" charset="0"/>
                <a:cs typeface="Segoe UI" panose="020B0502040204020203" pitchFamily="34" charset="0"/>
              </a:rPr>
              <a:t>Cataracts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34" y="201842"/>
            <a:ext cx="5319901" cy="989615"/>
          </a:xfrm>
        </p:spPr>
        <p:txBody>
          <a:bodyPr/>
          <a:lstStyle/>
          <a:p>
            <a:pPr algn="r"/>
            <a:r>
              <a:rPr lang="en-US" sz="3200" b="1" dirty="0" smtClean="0"/>
              <a:t>Are Cataracts preventable?</a:t>
            </a:r>
            <a:endParaRPr lang="en-CA" sz="3200" b="1" dirty="0"/>
          </a:p>
        </p:txBody>
      </p:sp>
      <p:sp>
        <p:nvSpPr>
          <p:cNvPr id="3" name="Content Placeholder 2"/>
          <p:cNvSpPr>
            <a:spLocks noGrp="1"/>
          </p:cNvSpPr>
          <p:nvPr>
            <p:ph idx="1"/>
          </p:nvPr>
        </p:nvSpPr>
        <p:spPr>
          <a:xfrm>
            <a:off x="384930" y="1303939"/>
            <a:ext cx="5932655" cy="4781385"/>
          </a:xfrm>
        </p:spPr>
        <p:txBody>
          <a:bodyPr/>
          <a:lstStyle/>
          <a:p>
            <a:r>
              <a:rPr lang="en-US" dirty="0" smtClean="0"/>
              <a:t>There is no proven way to prevent Cataracts from forming, but the process may be slowed down by:</a:t>
            </a:r>
          </a:p>
          <a:p>
            <a:pPr lvl="1"/>
            <a:r>
              <a:rPr lang="en-US" dirty="0" smtClean="0"/>
              <a:t>Wearing sunglasses with 100% UV protection</a:t>
            </a:r>
          </a:p>
          <a:p>
            <a:pPr lvl="1"/>
            <a:r>
              <a:rPr lang="en-US" dirty="0" smtClean="0"/>
              <a:t>Good lifestyle choices, and </a:t>
            </a:r>
          </a:p>
          <a:p>
            <a:pPr lvl="1"/>
            <a:r>
              <a:rPr lang="en-US" dirty="0" smtClean="0"/>
              <a:t>A healthy diet rich in antioxidants</a:t>
            </a:r>
          </a:p>
          <a:p>
            <a:endParaRPr lang="en-US" dirty="0" smtClean="0"/>
          </a:p>
          <a:p>
            <a:endParaRPr lang="en-CA" dirty="0"/>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9962" b="100000" l="10000" r="90000"/>
                    </a14:imgEffect>
                  </a14:imgLayer>
                </a14:imgProps>
              </a:ext>
              <a:ext uri="{28A0092B-C50C-407E-A947-70E740481C1C}">
                <a14:useLocalDpi xmlns:a14="http://schemas.microsoft.com/office/drawing/2010/main"/>
              </a:ext>
            </a:extLst>
          </a:blip>
          <a:stretch>
            <a:fillRect/>
          </a:stretch>
        </p:blipFill>
        <p:spPr>
          <a:xfrm>
            <a:off x="3054100" y="2518519"/>
            <a:ext cx="7730599" cy="4339481"/>
          </a:xfrm>
          <a:prstGeom prst="rect">
            <a:avLst/>
          </a:prstGeom>
        </p:spPr>
      </p:pic>
    </p:spTree>
    <p:extLst>
      <p:ext uri="{BB962C8B-B14F-4D97-AF65-F5344CB8AC3E}">
        <p14:creationId xmlns:p14="http://schemas.microsoft.com/office/powerpoint/2010/main" val="7300163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0" y="1228045"/>
            <a:ext cx="9144000" cy="5629955"/>
          </a:xfrm>
          <a:solidFill>
            <a:srgbClr val="F15F22"/>
          </a:solidFill>
        </p:spPr>
        <p:txBody>
          <a:bodyPr/>
          <a:lstStyle/>
          <a:p>
            <a:pPr lvl="1" eaLnBrk="1" hangingPunct="1">
              <a:defRPr/>
            </a:pPr>
            <a:endParaRPr lang="en-US" altLang="en-US" dirty="0" smtClean="0"/>
          </a:p>
          <a:p>
            <a:pPr lvl="1" eaLnBrk="1" hangingPunct="1">
              <a:defRPr/>
            </a:pPr>
            <a:endParaRPr lang="en-US" altLang="en-US" dirty="0"/>
          </a:p>
          <a:p>
            <a:pPr marL="0" indent="0" algn="ctr">
              <a:buNone/>
            </a:pPr>
            <a:r>
              <a:rPr lang="en-US" sz="4000" b="1" dirty="0" smtClean="0">
                <a:solidFill>
                  <a:schemeClr val="bg1"/>
                </a:solidFill>
              </a:rPr>
              <a:t>How are Cataracts treated?</a:t>
            </a:r>
            <a:endParaRPr 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1880" y="1531625"/>
            <a:ext cx="8348450" cy="4795162"/>
          </a:xfrm>
        </p:spPr>
        <p:txBody>
          <a:bodyPr/>
          <a:lstStyle/>
          <a:p>
            <a:r>
              <a:rPr lang="en-US" dirty="0" smtClean="0"/>
              <a:t>In early stages, your doctor of optometry can prescribe new lenses or vision aids</a:t>
            </a:r>
          </a:p>
          <a:p>
            <a:r>
              <a:rPr lang="en-US" dirty="0" smtClean="0"/>
              <a:t>When cataracts start to interfere with your daily activities </a:t>
            </a:r>
            <a:endParaRPr lang="en-CA" dirty="0"/>
          </a:p>
        </p:txBody>
      </p:sp>
      <p:sp>
        <p:nvSpPr>
          <p:cNvPr id="2" name="TextBox 1"/>
          <p:cNvSpPr txBox="1"/>
          <p:nvPr/>
        </p:nvSpPr>
        <p:spPr>
          <a:xfrm>
            <a:off x="3964840" y="241410"/>
            <a:ext cx="5084965" cy="1200329"/>
          </a:xfrm>
          <a:prstGeom prst="rect">
            <a:avLst/>
          </a:prstGeom>
          <a:noFill/>
        </p:spPr>
        <p:txBody>
          <a:bodyPr wrap="square" rtlCol="0">
            <a:spAutoFit/>
          </a:bodyPr>
          <a:lstStyle/>
          <a:p>
            <a:pPr algn="r"/>
            <a:r>
              <a:rPr lang="en-US" sz="3600" b="1" dirty="0" smtClean="0">
                <a:solidFill>
                  <a:srgbClr val="00A1E4"/>
                </a:solidFill>
                <a:latin typeface="Segoe UI" panose="020B0502040204020203" pitchFamily="34" charset="0"/>
                <a:ea typeface="Segoe UI" panose="020B0502040204020203" pitchFamily="34" charset="0"/>
                <a:cs typeface="Segoe UI" panose="020B0502040204020203" pitchFamily="34" charset="0"/>
              </a:rPr>
              <a:t>How are Cataracts treated?</a:t>
            </a:r>
            <a:endParaRPr lang="en-US" sz="3600" dirty="0">
              <a:solidFill>
                <a:srgbClr val="00A1E4"/>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9885" b="100000" l="9927" r="89969"/>
                    </a14:imgEffect>
                  </a14:imgLayer>
                </a14:imgProps>
              </a:ext>
              <a:ext uri="{28A0092B-C50C-407E-A947-70E740481C1C}">
                <a14:useLocalDpi xmlns:a14="http://schemas.microsoft.com/office/drawing/2010/main"/>
              </a:ext>
            </a:extLst>
          </a:blip>
          <a:stretch>
            <a:fillRect/>
          </a:stretch>
        </p:blipFill>
        <p:spPr>
          <a:xfrm>
            <a:off x="1763885" y="1911048"/>
            <a:ext cx="5771444" cy="4946952"/>
          </a:xfrm>
          <a:prstGeom prst="rect">
            <a:avLst/>
          </a:prstGeom>
        </p:spPr>
      </p:pic>
    </p:spTree>
    <p:extLst>
      <p:ext uri="{BB962C8B-B14F-4D97-AF65-F5344CB8AC3E}">
        <p14:creationId xmlns:p14="http://schemas.microsoft.com/office/powerpoint/2010/main" val="8065635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73670" y="1683414"/>
            <a:ext cx="4857280" cy="4933175"/>
          </a:xfrm>
        </p:spPr>
        <p:txBody>
          <a:bodyPr/>
          <a:lstStyle/>
          <a:p>
            <a:r>
              <a:rPr lang="en-US" sz="2800" dirty="0" smtClean="0"/>
              <a:t>Cataracts can develop quickly or over time</a:t>
            </a:r>
          </a:p>
          <a:p>
            <a:r>
              <a:rPr lang="en-US" sz="2800" dirty="0" smtClean="0"/>
              <a:t>When glasses can no longer provide functional vision </a:t>
            </a:r>
          </a:p>
          <a:p>
            <a:r>
              <a:rPr lang="en-US" sz="2800" dirty="0" smtClean="0"/>
              <a:t>Your doctor of optometry will arrange a consultation with a cataract surgeon</a:t>
            </a:r>
            <a:endParaRPr lang="en-CA" sz="2800" dirty="0"/>
          </a:p>
        </p:txBody>
      </p:sp>
      <p:sp>
        <p:nvSpPr>
          <p:cNvPr id="7" name="TextBox 6"/>
          <p:cNvSpPr txBox="1"/>
          <p:nvPr/>
        </p:nvSpPr>
        <p:spPr>
          <a:xfrm>
            <a:off x="3298255" y="317305"/>
            <a:ext cx="5692125" cy="1200329"/>
          </a:xfrm>
          <a:prstGeom prst="rect">
            <a:avLst/>
          </a:prstGeom>
          <a:noFill/>
        </p:spPr>
        <p:txBody>
          <a:bodyPr wrap="square" rtlCol="0">
            <a:spAutoFit/>
          </a:bodyPr>
          <a:lstStyle/>
          <a:p>
            <a:pPr algn="r"/>
            <a:r>
              <a:rPr lang="en-US" sz="3600" b="1" dirty="0" smtClean="0">
                <a:solidFill>
                  <a:srgbClr val="00A1E4"/>
                </a:solidFill>
                <a:latin typeface="Segoe UI" panose="020B0502040204020203" pitchFamily="34" charset="0"/>
                <a:ea typeface="Segoe UI" panose="020B0502040204020203" pitchFamily="34" charset="0"/>
                <a:cs typeface="Segoe UI" panose="020B0502040204020203" pitchFamily="34" charset="0"/>
              </a:rPr>
              <a:t>When will I need to have Cataracts removed?</a:t>
            </a:r>
            <a:endParaRPr lang="en-US" sz="3600" b="1" dirty="0">
              <a:solidFill>
                <a:srgbClr val="00A1E4"/>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9160" y="1547851"/>
            <a:ext cx="3198845" cy="4793852"/>
          </a:xfrm>
          <a:prstGeom prst="rect">
            <a:avLst/>
          </a:prstGeom>
          <a:ln>
            <a:noFill/>
          </a:ln>
          <a:effectLst>
            <a:softEdge rad="112500"/>
          </a:effectLst>
        </p:spPr>
      </p:pic>
    </p:spTree>
    <p:extLst>
      <p:ext uri="{BB962C8B-B14F-4D97-AF65-F5344CB8AC3E}">
        <p14:creationId xmlns:p14="http://schemas.microsoft.com/office/powerpoint/2010/main" val="41336158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8280" y="1303940"/>
            <a:ext cx="9172280" cy="5554060"/>
          </a:xfrm>
          <a:solidFill>
            <a:srgbClr val="71AE44"/>
          </a:solidFill>
        </p:spPr>
        <p:txBody>
          <a:bodyPr/>
          <a:lstStyle/>
          <a:p>
            <a:pPr marL="0" indent="0">
              <a:buNone/>
            </a:pPr>
            <a:endParaRPr lang="en-US" sz="4400" dirty="0">
              <a:solidFill>
                <a:schemeClr val="bg1"/>
              </a:solidFill>
            </a:endParaRPr>
          </a:p>
          <a:p>
            <a:pPr marL="0" indent="0">
              <a:buNone/>
            </a:pPr>
            <a:endParaRPr lang="en-US" sz="4400" b="1" dirty="0" smtClean="0">
              <a:solidFill>
                <a:schemeClr val="bg1"/>
              </a:solidFill>
            </a:endParaRPr>
          </a:p>
          <a:p>
            <a:pPr marL="0" indent="0" algn="ctr">
              <a:buNone/>
            </a:pPr>
            <a:r>
              <a:rPr lang="en-US" sz="4400" b="1" dirty="0" smtClean="0">
                <a:solidFill>
                  <a:schemeClr val="bg1"/>
                </a:solidFill>
              </a:rPr>
              <a:t>What can I expect after Cataract Surgery?</a:t>
            </a:r>
            <a:endParaRPr lang="en-US" sz="4400" dirty="0">
              <a:solidFill>
                <a:schemeClr val="bg1"/>
              </a:solidFill>
            </a:endParaRPr>
          </a:p>
        </p:txBody>
      </p:sp>
    </p:spTree>
    <p:extLst>
      <p:ext uri="{BB962C8B-B14F-4D97-AF65-F5344CB8AC3E}">
        <p14:creationId xmlns:p14="http://schemas.microsoft.com/office/powerpoint/2010/main" val="32398398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150" y="3504895"/>
            <a:ext cx="4558104" cy="3037617"/>
          </a:xfrm>
          <a:prstGeom prst="rect">
            <a:avLst/>
          </a:prstGeom>
          <a:ln>
            <a:noFill/>
          </a:ln>
          <a:effectLst>
            <a:softEdge rad="112500"/>
          </a:effectLst>
        </p:spPr>
      </p:pic>
      <p:sp>
        <p:nvSpPr>
          <p:cNvPr id="2" name="Title 1"/>
          <p:cNvSpPr>
            <a:spLocks noGrp="1"/>
          </p:cNvSpPr>
          <p:nvPr>
            <p:ph type="title"/>
          </p:nvPr>
        </p:nvSpPr>
        <p:spPr>
          <a:xfrm>
            <a:off x="3357680" y="241410"/>
            <a:ext cx="5615543" cy="989615"/>
          </a:xfrm>
        </p:spPr>
        <p:txBody>
          <a:bodyPr/>
          <a:lstStyle/>
          <a:p>
            <a:pPr algn="r"/>
            <a:r>
              <a:rPr lang="en-US" sz="3600" b="1" dirty="0" smtClean="0"/>
              <a:t>What happens after </a:t>
            </a:r>
            <a:r>
              <a:rPr lang="en-US" sz="3600" b="1" dirty="0"/>
              <a:t>C</a:t>
            </a:r>
            <a:r>
              <a:rPr lang="en-US" sz="3600" b="1" dirty="0" smtClean="0"/>
              <a:t>ataract </a:t>
            </a:r>
            <a:r>
              <a:rPr lang="en-US" sz="3600" b="1" dirty="0"/>
              <a:t>S</a:t>
            </a:r>
            <a:r>
              <a:rPr lang="en-US" sz="3600" b="1" dirty="0" smtClean="0"/>
              <a:t>urgery?</a:t>
            </a:r>
            <a:endParaRPr lang="en-US" sz="3600" dirty="0"/>
          </a:p>
        </p:txBody>
      </p:sp>
      <p:sp>
        <p:nvSpPr>
          <p:cNvPr id="3" name="Content Placeholder 2"/>
          <p:cNvSpPr>
            <a:spLocks noGrp="1"/>
          </p:cNvSpPr>
          <p:nvPr>
            <p:ph idx="1"/>
          </p:nvPr>
        </p:nvSpPr>
        <p:spPr>
          <a:xfrm>
            <a:off x="419946" y="1455730"/>
            <a:ext cx="7946803" cy="2884010"/>
          </a:xfrm>
        </p:spPr>
        <p:txBody>
          <a:bodyPr/>
          <a:lstStyle/>
          <a:p>
            <a:r>
              <a:rPr lang="en-US" sz="2800" dirty="0" smtClean="0"/>
              <a:t>A lens implant is inserted during surgery to replace the old cloudy lens</a:t>
            </a:r>
          </a:p>
          <a:p>
            <a:r>
              <a:rPr lang="en-US" sz="2800" dirty="0" smtClean="0"/>
              <a:t>Your doctor of optometry will assess your new vision needs four to six weeks after surgery</a:t>
            </a:r>
          </a:p>
          <a:p>
            <a:endParaRPr lang="en-US" sz="2800" dirty="0"/>
          </a:p>
        </p:txBody>
      </p:sp>
    </p:spTree>
    <p:extLst>
      <p:ext uri="{BB962C8B-B14F-4D97-AF65-F5344CB8AC3E}">
        <p14:creationId xmlns:p14="http://schemas.microsoft.com/office/powerpoint/2010/main" val="10695724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8280" y="1455730"/>
            <a:ext cx="9172280" cy="5554060"/>
          </a:xfrm>
          <a:solidFill>
            <a:srgbClr val="D41C3B"/>
          </a:solidFill>
        </p:spPr>
        <p:txBody>
          <a:bodyPr/>
          <a:lstStyle/>
          <a:p>
            <a:pPr marL="0" indent="0">
              <a:buNone/>
            </a:pPr>
            <a:endParaRPr lang="en-US" sz="4400" dirty="0">
              <a:solidFill>
                <a:schemeClr val="bg1"/>
              </a:solidFill>
            </a:endParaRPr>
          </a:p>
          <a:p>
            <a:pPr marL="0" indent="0">
              <a:buNone/>
            </a:pPr>
            <a:endParaRPr lang="en-US" sz="4400" b="1" dirty="0" smtClean="0">
              <a:solidFill>
                <a:schemeClr val="bg1"/>
              </a:solidFill>
            </a:endParaRPr>
          </a:p>
          <a:p>
            <a:pPr marL="0" indent="0" algn="ctr">
              <a:buNone/>
            </a:pPr>
            <a:r>
              <a:rPr lang="en-US" sz="4400" b="1" dirty="0" smtClean="0">
                <a:solidFill>
                  <a:schemeClr val="bg1"/>
                </a:solidFill>
              </a:rPr>
              <a:t>Thank You.</a:t>
            </a:r>
            <a:endParaRPr lang="en-US" sz="4400" dirty="0">
              <a:solidFill>
                <a:schemeClr val="bg1"/>
              </a:solidFill>
            </a:endParaRPr>
          </a:p>
        </p:txBody>
      </p:sp>
    </p:spTree>
    <p:extLst>
      <p:ext uri="{BB962C8B-B14F-4D97-AF65-F5344CB8AC3E}">
        <p14:creationId xmlns:p14="http://schemas.microsoft.com/office/powerpoint/2010/main" val="31106688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5266" y="2219188"/>
            <a:ext cx="3717632" cy="3389605"/>
          </a:xfrm>
          <a:prstGeom prst="rect">
            <a:avLst/>
          </a:prstGeom>
          <a:ln>
            <a:noFill/>
          </a:ln>
          <a:effectLst>
            <a:softEdge rad="112500"/>
          </a:effectLst>
        </p:spPr>
      </p:pic>
      <p:sp>
        <p:nvSpPr>
          <p:cNvPr id="2" name="Title 1"/>
          <p:cNvSpPr>
            <a:spLocks noGrp="1"/>
          </p:cNvSpPr>
          <p:nvPr>
            <p:ph type="title"/>
          </p:nvPr>
        </p:nvSpPr>
        <p:spPr>
          <a:xfrm>
            <a:off x="4040735" y="201969"/>
            <a:ext cx="4780698" cy="989615"/>
          </a:xfrm>
        </p:spPr>
        <p:txBody>
          <a:bodyPr/>
          <a:lstStyle/>
          <a:p>
            <a:pPr algn="r"/>
            <a:r>
              <a:rPr lang="en-CA" sz="3600" b="1" dirty="0"/>
              <a:t>What </a:t>
            </a:r>
            <a:r>
              <a:rPr lang="en-CA" sz="3600" b="1" dirty="0" smtClean="0"/>
              <a:t>are Cataracts?</a:t>
            </a:r>
            <a:endParaRPr lang="en-CA" sz="3600" b="1" dirty="0"/>
          </a:p>
        </p:txBody>
      </p:sp>
      <p:sp>
        <p:nvSpPr>
          <p:cNvPr id="3" name="Content Placeholder 2"/>
          <p:cNvSpPr>
            <a:spLocks noGrp="1"/>
          </p:cNvSpPr>
          <p:nvPr>
            <p:ph idx="1"/>
          </p:nvPr>
        </p:nvSpPr>
        <p:spPr>
          <a:xfrm>
            <a:off x="321880" y="1303940"/>
            <a:ext cx="5043386" cy="4326014"/>
          </a:xfrm>
        </p:spPr>
        <p:txBody>
          <a:bodyPr/>
          <a:lstStyle/>
          <a:p>
            <a:r>
              <a:rPr lang="en-US" sz="2800" dirty="0"/>
              <a:t>More than 2.5 Million Canadians have </a:t>
            </a:r>
            <a:r>
              <a:rPr lang="en-US" sz="2800" dirty="0" smtClean="0"/>
              <a:t>cataracts</a:t>
            </a:r>
          </a:p>
          <a:p>
            <a:r>
              <a:rPr lang="en-US" sz="2800" dirty="0" smtClean="0"/>
              <a:t>With age, the lens of the eye hardens and can become cloudy</a:t>
            </a:r>
          </a:p>
          <a:p>
            <a:r>
              <a:rPr lang="en-US" sz="2800" dirty="0" smtClean="0"/>
              <a:t>Spots vary from small and cloudy to large and opaque</a:t>
            </a:r>
          </a:p>
          <a:p>
            <a:r>
              <a:rPr lang="en-US" sz="2800" dirty="0" smtClean="0"/>
              <a:t>Can blur vision and interfere with performing normal visual tasks</a:t>
            </a:r>
          </a:p>
          <a:p>
            <a:endParaRPr lang="en-CA" dirty="0"/>
          </a:p>
        </p:txBody>
      </p:sp>
    </p:spTree>
    <p:extLst>
      <p:ext uri="{BB962C8B-B14F-4D97-AF65-F5344CB8AC3E}">
        <p14:creationId xmlns:p14="http://schemas.microsoft.com/office/powerpoint/2010/main" val="31538870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en-US" altLang="en-US" sz="4400" dirty="0" smtClean="0">
              <a:solidFill>
                <a:schemeClr val="bg1"/>
              </a:solidFill>
            </a:endParaRPr>
          </a:p>
          <a:p>
            <a:pPr marL="0" indent="0" algn="ctr">
              <a:buNone/>
            </a:pPr>
            <a:endParaRPr lang="en-US" sz="4400" b="1" dirty="0" smtClean="0">
              <a:solidFill>
                <a:srgbClr val="FFFFFF"/>
              </a:solidFill>
            </a:endParaRPr>
          </a:p>
          <a:p>
            <a:pPr marL="0" indent="0" algn="ctr">
              <a:buNone/>
            </a:pPr>
            <a:r>
              <a:rPr lang="en-US" sz="4400" b="1" dirty="0" smtClean="0">
                <a:solidFill>
                  <a:srgbClr val="FFFFFF"/>
                </a:solidFill>
              </a:rPr>
              <a:t>Who gets Cataracts?</a:t>
            </a:r>
            <a:endParaRPr lang="en-US" sz="4400" dirty="0">
              <a:solidFill>
                <a:srgbClr val="FFFFFF"/>
              </a:solidFill>
            </a:endParaRPr>
          </a:p>
        </p:txBody>
      </p:sp>
    </p:spTree>
    <p:extLst>
      <p:ext uri="{BB962C8B-B14F-4D97-AF65-F5344CB8AC3E}">
        <p14:creationId xmlns:p14="http://schemas.microsoft.com/office/powerpoint/2010/main" val="16781929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7895" y="1835205"/>
            <a:ext cx="4355680" cy="4629595"/>
          </a:xfrm>
          <a:prstGeom prst="rect">
            <a:avLst/>
          </a:prstGeom>
          <a:ln>
            <a:noFill/>
          </a:ln>
          <a:effectLst>
            <a:softEdge rad="112500"/>
          </a:effectLst>
        </p:spPr>
      </p:pic>
      <p:sp>
        <p:nvSpPr>
          <p:cNvPr id="2" name="Title 1"/>
          <p:cNvSpPr>
            <a:spLocks noGrp="1"/>
          </p:cNvSpPr>
          <p:nvPr>
            <p:ph type="title"/>
          </p:nvPr>
        </p:nvSpPr>
        <p:spPr/>
        <p:txBody>
          <a:bodyPr/>
          <a:lstStyle/>
          <a:p>
            <a:r>
              <a:rPr lang="en-US" sz="3600" b="1" dirty="0" smtClean="0"/>
              <a:t>Cataract risk factors</a:t>
            </a:r>
            <a:endParaRPr lang="en-CA" sz="3600" b="1" dirty="0"/>
          </a:p>
        </p:txBody>
      </p:sp>
      <p:sp>
        <p:nvSpPr>
          <p:cNvPr id="3" name="Content Placeholder 2"/>
          <p:cNvSpPr>
            <a:spLocks noGrp="1"/>
          </p:cNvSpPr>
          <p:nvPr>
            <p:ph idx="1"/>
          </p:nvPr>
        </p:nvSpPr>
        <p:spPr>
          <a:xfrm>
            <a:off x="245985" y="1319978"/>
            <a:ext cx="8229600" cy="4781385"/>
          </a:xfrm>
        </p:spPr>
        <p:txBody>
          <a:bodyPr/>
          <a:lstStyle/>
          <a:p>
            <a:r>
              <a:rPr lang="en-US" dirty="0" smtClean="0"/>
              <a:t>Cataracts most commonly occur with age (60+)</a:t>
            </a:r>
          </a:p>
          <a:p>
            <a:r>
              <a:rPr lang="en-US" dirty="0" smtClean="0"/>
              <a:t>Family History</a:t>
            </a:r>
          </a:p>
          <a:p>
            <a:r>
              <a:rPr lang="en-US" dirty="0" smtClean="0"/>
              <a:t>Sun exposure</a:t>
            </a:r>
          </a:p>
          <a:p>
            <a:r>
              <a:rPr lang="en-US" dirty="0" smtClean="0"/>
              <a:t>Lifestyle choices </a:t>
            </a:r>
          </a:p>
          <a:p>
            <a:r>
              <a:rPr lang="en-US" dirty="0" smtClean="0"/>
              <a:t>Other health problems</a:t>
            </a:r>
          </a:p>
          <a:p>
            <a:r>
              <a:rPr lang="en-US" dirty="0" smtClean="0"/>
              <a:t>Certain medications </a:t>
            </a:r>
          </a:p>
          <a:p>
            <a:r>
              <a:rPr lang="en-US" dirty="0" smtClean="0"/>
              <a:t>Eye injuries</a:t>
            </a:r>
            <a:endParaRPr lang="en-CA" dirty="0"/>
          </a:p>
        </p:txBody>
      </p:sp>
    </p:spTree>
    <p:extLst>
      <p:ext uri="{BB962C8B-B14F-4D97-AF65-F5344CB8AC3E}">
        <p14:creationId xmlns:p14="http://schemas.microsoft.com/office/powerpoint/2010/main" val="26244264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009B8A"/>
          </a:solidFill>
          <a:ln>
            <a:solidFill>
              <a:srgbClr val="009B8A"/>
            </a:solidFill>
          </a:ln>
        </p:spPr>
        <p:txBody>
          <a:bodyPr/>
          <a:lstStyle/>
          <a:p>
            <a:pPr algn="ctr" eaLnBrk="1" hangingPunct="1">
              <a:buFontTx/>
              <a:buNone/>
            </a:pPr>
            <a:endParaRPr lang="en-US" altLang="en-US" sz="4400" dirty="0" smtClean="0">
              <a:solidFill>
                <a:schemeClr val="bg1"/>
              </a:solidFill>
            </a:endParaRPr>
          </a:p>
          <a:p>
            <a:pPr marL="0" indent="0" algn="ctr">
              <a:buNone/>
            </a:pPr>
            <a:endParaRPr lang="en-US" sz="4400" b="1" dirty="0" smtClean="0">
              <a:solidFill>
                <a:srgbClr val="FFFFFF"/>
              </a:solidFill>
            </a:endParaRPr>
          </a:p>
          <a:p>
            <a:pPr marL="0" indent="0" algn="ctr">
              <a:buNone/>
            </a:pPr>
            <a:r>
              <a:rPr lang="en-US" sz="4400" b="1" dirty="0">
                <a:solidFill>
                  <a:srgbClr val="FFFFFF"/>
                </a:solidFill>
              </a:rPr>
              <a:t>What causes </a:t>
            </a:r>
            <a:r>
              <a:rPr lang="en-US" sz="4400" b="1" dirty="0" smtClean="0">
                <a:solidFill>
                  <a:srgbClr val="FFFFFF"/>
                </a:solidFill>
              </a:rPr>
              <a:t>Cataracts?</a:t>
            </a:r>
            <a:endParaRPr lang="en-US" sz="4400" dirty="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470" y="25074"/>
            <a:ext cx="5311963" cy="989615"/>
          </a:xfrm>
        </p:spPr>
        <p:txBody>
          <a:bodyPr/>
          <a:lstStyle/>
          <a:p>
            <a:pPr algn="r"/>
            <a:r>
              <a:rPr lang="en-CA" sz="3600" b="1" dirty="0" smtClean="0"/>
              <a:t>What causes Cataracts?</a:t>
            </a:r>
            <a:endParaRPr lang="en-CA" sz="3600" b="1" dirty="0"/>
          </a:p>
        </p:txBody>
      </p:sp>
      <p:sp>
        <p:nvSpPr>
          <p:cNvPr id="3" name="Content Placeholder 2"/>
          <p:cNvSpPr>
            <a:spLocks noGrp="1"/>
          </p:cNvSpPr>
          <p:nvPr>
            <p:ph idx="1"/>
          </p:nvPr>
        </p:nvSpPr>
        <p:spPr>
          <a:xfrm>
            <a:off x="523876" y="1152150"/>
            <a:ext cx="8229600" cy="5236755"/>
          </a:xfrm>
        </p:spPr>
        <p:txBody>
          <a:bodyPr/>
          <a:lstStyle/>
          <a:p>
            <a:r>
              <a:rPr lang="en-US" sz="2800" dirty="0" smtClean="0"/>
              <a:t>Changes to the eye’s lens that occur with age from various factors</a:t>
            </a:r>
          </a:p>
          <a:p>
            <a:r>
              <a:rPr lang="en-US" sz="2800" dirty="0" smtClean="0"/>
              <a:t>Heredity, disease or injury</a:t>
            </a:r>
          </a:p>
          <a:p>
            <a:r>
              <a:rPr lang="en-US" sz="2800" dirty="0" smtClean="0"/>
              <a:t>Cataracts usually develop in both eyes, but at different rates</a:t>
            </a:r>
          </a:p>
          <a:p>
            <a:r>
              <a:rPr lang="en-US" sz="2800" dirty="0" smtClean="0"/>
              <a:t>Cataracts develop without pain or redness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6518" y="3961790"/>
            <a:ext cx="4344315" cy="2896210"/>
          </a:xfrm>
          <a:prstGeom prst="ellipse">
            <a:avLst/>
          </a:prstGeom>
          <a:ln>
            <a:noFill/>
          </a:ln>
          <a:effectLst>
            <a:softEdge rad="112500"/>
          </a:effectLst>
        </p:spPr>
      </p:pic>
    </p:spTree>
    <p:extLst>
      <p:ext uri="{BB962C8B-B14F-4D97-AF65-F5344CB8AC3E}">
        <p14:creationId xmlns:p14="http://schemas.microsoft.com/office/powerpoint/2010/main" val="1649412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endParaRPr lang="en-CA" altLang="en-US" sz="3600" dirty="0" smtClean="0"/>
          </a:p>
        </p:txBody>
      </p:sp>
      <p:sp>
        <p:nvSpPr>
          <p:cNvPr id="6" name="Rectangle 3"/>
          <p:cNvSpPr txBox="1">
            <a:spLocks noChangeArrowheads="1"/>
          </p:cNvSpPr>
          <p:nvPr/>
        </p:nvSpPr>
        <p:spPr bwMode="auto">
          <a:xfrm>
            <a:off x="0" y="1376363"/>
            <a:ext cx="9144000"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US" altLang="en-US" dirty="0" smtClean="0">
              <a:solidFill>
                <a:schemeClr val="bg1"/>
              </a:solidFill>
            </a:endParaRPr>
          </a:p>
          <a:p>
            <a:pPr marL="0" indent="0" algn="ctr">
              <a:buNone/>
            </a:pPr>
            <a:endParaRPr lang="en-US" dirty="0">
              <a:solidFill>
                <a:schemeClr val="bg1"/>
              </a:solidFill>
            </a:endParaRPr>
          </a:p>
          <a:p>
            <a:pPr marL="0" indent="0">
              <a:buNone/>
            </a:pPr>
            <a:endParaRPr lang="en-US" sz="4000" dirty="0"/>
          </a:p>
          <a:p>
            <a:pPr marL="0" indent="0" algn="ctr">
              <a:buNone/>
            </a:pPr>
            <a:r>
              <a:rPr lang="en-US" sz="4000" b="1" dirty="0">
                <a:solidFill>
                  <a:srgbClr val="FFFFFF"/>
                </a:solidFill>
              </a:rPr>
              <a:t>What are signs/symptoms of </a:t>
            </a:r>
            <a:r>
              <a:rPr lang="en-US" sz="4000" b="1" dirty="0" smtClean="0">
                <a:solidFill>
                  <a:srgbClr val="FFFFFF"/>
                </a:solidFill>
              </a:rPr>
              <a:t>Cataracts?</a:t>
            </a:r>
            <a:endParaRPr lang="en-US" sz="4000" dirty="0">
              <a:solidFill>
                <a:srgbClr val="FFFFFF"/>
              </a:solidFill>
            </a:endParaRPr>
          </a:p>
          <a:p>
            <a:pPr marL="0" indent="0" eaLnBrk="1" hangingPunct="1">
              <a:buFontTx/>
              <a:buNone/>
              <a:defRPr/>
            </a:pPr>
            <a:endParaRPr lang="en-CA"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469" y="165516"/>
            <a:ext cx="5388545" cy="1138424"/>
          </a:xfrm>
        </p:spPr>
        <p:txBody>
          <a:bodyPr/>
          <a:lstStyle/>
          <a:p>
            <a:pPr algn="r"/>
            <a:r>
              <a:rPr lang="en-US" sz="2800" b="1" dirty="0" smtClean="0"/>
              <a:t>What are the signs/symptoms of Cataracts?</a:t>
            </a:r>
            <a:endParaRPr lang="en-CA" sz="2800" b="1" dirty="0"/>
          </a:p>
        </p:txBody>
      </p:sp>
      <p:sp>
        <p:nvSpPr>
          <p:cNvPr id="3" name="Content Placeholder 2"/>
          <p:cNvSpPr>
            <a:spLocks noGrp="1"/>
          </p:cNvSpPr>
          <p:nvPr>
            <p:ph idx="1"/>
          </p:nvPr>
        </p:nvSpPr>
        <p:spPr>
          <a:xfrm>
            <a:off x="245985" y="1271345"/>
            <a:ext cx="8652030" cy="4781385"/>
          </a:xfrm>
        </p:spPr>
        <p:txBody>
          <a:bodyPr/>
          <a:lstStyle/>
          <a:p>
            <a:r>
              <a:rPr lang="en-US" dirty="0" smtClean="0"/>
              <a:t>Blurring or hazy vision that glasses do not correct</a:t>
            </a:r>
          </a:p>
          <a:p>
            <a:r>
              <a:rPr lang="en-US" dirty="0" smtClean="0"/>
              <a:t>Sensation of film on the eyes </a:t>
            </a:r>
          </a:p>
          <a:p>
            <a:r>
              <a:rPr lang="en-US" dirty="0" smtClean="0"/>
              <a:t>Temporary changes in near/distance vision</a:t>
            </a:r>
          </a:p>
          <a:p>
            <a:r>
              <a:rPr lang="en-US" dirty="0" smtClean="0"/>
              <a:t>Increased sensitivity to glare</a:t>
            </a:r>
            <a:endParaRPr lang="en-CA"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985" y="4112055"/>
            <a:ext cx="8147726" cy="2424918"/>
          </a:xfrm>
          <a:prstGeom prst="rect">
            <a:avLst/>
          </a:prstGeom>
          <a:ln>
            <a:noFill/>
          </a:ln>
          <a:effectLst>
            <a:softEdge rad="112500"/>
          </a:effectLst>
        </p:spPr>
      </p:pic>
    </p:spTree>
    <p:extLst>
      <p:ext uri="{BB962C8B-B14F-4D97-AF65-F5344CB8AC3E}">
        <p14:creationId xmlns:p14="http://schemas.microsoft.com/office/powerpoint/2010/main" val="5380945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0" y="165100"/>
            <a:ext cx="4356100" cy="838200"/>
          </a:xfrm>
        </p:spPr>
        <p:txBody>
          <a:bodyPr/>
          <a:lstStyle/>
          <a:p>
            <a:pPr eaLnBrk="1" hangingPunct="1"/>
            <a:endParaRPr lang="en-CA" altLang="en-US" dirty="0" smtClean="0"/>
          </a:p>
        </p:txBody>
      </p:sp>
      <p:sp>
        <p:nvSpPr>
          <p:cNvPr id="40963" name="Rectangle 3"/>
          <p:cNvSpPr>
            <a:spLocks noGrp="1" noChangeArrowheads="1"/>
          </p:cNvSpPr>
          <p:nvPr>
            <p:ph type="body" sz="half" idx="1"/>
          </p:nvPr>
        </p:nvSpPr>
        <p:spPr>
          <a:xfrm>
            <a:off x="0" y="1228725"/>
            <a:ext cx="9144000" cy="5629275"/>
          </a:xfrm>
          <a:solidFill>
            <a:srgbClr val="5A469C"/>
          </a:solidFill>
        </p:spPr>
        <p:txBody>
          <a:bodyPr/>
          <a:lstStyle/>
          <a:p>
            <a:pPr eaLnBrk="1" hangingPunct="1"/>
            <a:endParaRPr lang="en-US" altLang="en-US" dirty="0" smtClean="0">
              <a:solidFill>
                <a:schemeClr val="bg1"/>
              </a:solidFill>
            </a:endParaRPr>
          </a:p>
          <a:p>
            <a:pPr eaLnBrk="1" hangingPunct="1"/>
            <a:endParaRPr lang="en-US" altLang="en-US" dirty="0" smtClean="0">
              <a:solidFill>
                <a:schemeClr val="bg1"/>
              </a:solidFill>
            </a:endParaRPr>
          </a:p>
          <a:p>
            <a:pPr marL="0" indent="0">
              <a:buNone/>
            </a:pPr>
            <a:endParaRPr lang="en-US" sz="4400" dirty="0"/>
          </a:p>
          <a:p>
            <a:pPr marL="0" indent="0" algn="ctr">
              <a:buNone/>
            </a:pPr>
            <a:r>
              <a:rPr lang="en-US" sz="4400" b="1" dirty="0" smtClean="0">
                <a:solidFill>
                  <a:srgbClr val="FFFFFF"/>
                </a:solidFill>
              </a:rPr>
              <a:t>Are Cataracts preventable?</a:t>
            </a:r>
            <a:r>
              <a:rPr lang="en-US" sz="4400" dirty="0" smtClean="0">
                <a:solidFill>
                  <a:srgbClr val="FFFFFF"/>
                </a:solidFill>
              </a:rPr>
              <a:t> </a:t>
            </a:r>
            <a:endParaRPr lang="en-CA" altLang="en-US" dirty="0" smtClean="0">
              <a:solidFill>
                <a:srgbClr val="FFFFFF"/>
              </a:solidFill>
            </a:endParaRPr>
          </a:p>
        </p:txBody>
      </p:sp>
    </p:spTree>
    <p:extLst>
      <p:ext uri="{BB962C8B-B14F-4D97-AF65-F5344CB8AC3E}">
        <p14:creationId xmlns:p14="http://schemas.microsoft.com/office/powerpoint/2010/main" val="459334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10657</TotalTime>
  <Words>826</Words>
  <Application>Microsoft Office PowerPoint</Application>
  <PresentationFormat>On-screen Show (4:3)</PresentationFormat>
  <Paragraphs>99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Segoe UI</vt:lpstr>
      <vt:lpstr>Times New Roman</vt:lpstr>
      <vt:lpstr>Default Design</vt:lpstr>
      <vt:lpstr>PowerPoint Presentation</vt:lpstr>
      <vt:lpstr>What are Cataracts?</vt:lpstr>
      <vt:lpstr>PowerPoint Presentation</vt:lpstr>
      <vt:lpstr>Cataract risk factors</vt:lpstr>
      <vt:lpstr>PowerPoint Presentation</vt:lpstr>
      <vt:lpstr>What causes Cataracts?</vt:lpstr>
      <vt:lpstr>PowerPoint Presentation</vt:lpstr>
      <vt:lpstr>What are the signs/symptoms of Cataracts?</vt:lpstr>
      <vt:lpstr>PowerPoint Presentation</vt:lpstr>
      <vt:lpstr>Are Cataracts preventable?</vt:lpstr>
      <vt:lpstr>PowerPoint Presentation</vt:lpstr>
      <vt:lpstr>PowerPoint Presentation</vt:lpstr>
      <vt:lpstr>PowerPoint Presentation</vt:lpstr>
      <vt:lpstr>PowerPoint Presentation</vt:lpstr>
      <vt:lpstr>What happens after Cataract Surgery?</vt:lpstr>
      <vt:lpstr>PowerPoint Presentation</vt:lpstr>
    </vt:vector>
  </TitlesOfParts>
  <Company>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Doris</dc:creator>
  <cp:lastModifiedBy>Debra Yearwood</cp:lastModifiedBy>
  <cp:revision>177</cp:revision>
  <dcterms:created xsi:type="dcterms:W3CDTF">2003-08-01T17:53:20Z</dcterms:created>
  <dcterms:modified xsi:type="dcterms:W3CDTF">2016-05-27T20:14:48Z</dcterms:modified>
</cp:coreProperties>
</file>