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9" r:id="rId3"/>
    <p:sldId id="310" r:id="rId4"/>
    <p:sldId id="340" r:id="rId5"/>
    <p:sldId id="316" r:id="rId6"/>
    <p:sldId id="341" r:id="rId7"/>
    <p:sldId id="352" r:id="rId8"/>
    <p:sldId id="328" r:id="rId9"/>
    <p:sldId id="342" r:id="rId10"/>
    <p:sldId id="353" r:id="rId11"/>
    <p:sldId id="338" r:id="rId12"/>
    <p:sldId id="343" r:id="rId13"/>
    <p:sldId id="344" r:id="rId14"/>
    <p:sldId id="349" r:id="rId15"/>
    <p:sldId id="345" r:id="rId16"/>
    <p:sldId id="350" r:id="rId17"/>
    <p:sldId id="346" r:id="rId18"/>
    <p:sldId id="351" r:id="rId19"/>
    <p:sldId id="354" r:id="rId20"/>
  </p:sldIdLst>
  <p:sldSz cx="9144000" cy="6858000" type="screen4x3"/>
  <p:notesSz cx="6858000" cy="9180513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0"/>
    <a:srgbClr val="00A1E4"/>
    <a:srgbClr val="609331"/>
    <a:srgbClr val="009B8A"/>
    <a:srgbClr val="A73C96"/>
    <a:srgbClr val="F15F22"/>
    <a:srgbClr val="71AE44"/>
    <a:srgbClr val="7E1022"/>
    <a:srgbClr val="71AE3A"/>
    <a:srgbClr val="457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98" autoAdjust="0"/>
  </p:normalViewPr>
  <p:slideViewPr>
    <p:cSldViewPr>
      <p:cViewPr varScale="1">
        <p:scale>
          <a:sx n="86" d="100"/>
          <a:sy n="86" d="100"/>
        </p:scale>
        <p:origin x="181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54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48"/>
    </p:cViewPr>
  </p:sorterViewPr>
  <p:notesViewPr>
    <p:cSldViewPr>
      <p:cViewPr varScale="1">
        <p:scale>
          <a:sx n="56" d="100"/>
          <a:sy n="56" d="100"/>
        </p:scale>
        <p:origin x="2988" y="96"/>
      </p:cViewPr>
      <p:guideLst>
        <p:guide orient="horz" pos="2891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F93FEA-EAF5-4F61-A404-29729A9781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612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28F568-A01F-4173-BAF6-43296F6DEE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48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F34E65A3-D5E1-47D0-99E3-75CB9CF5D364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Off the glaucoma </a:t>
            </a:r>
            <a:r>
              <a:rPr lang="en-US" altLang="en-US" u="none" dirty="0" smtClean="0"/>
              <a:t>PowerPoint</a:t>
            </a:r>
            <a:r>
              <a:rPr lang="en-US" alt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849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A43D5E87-C411-4F14-8147-80827C551867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241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BF597DED-773E-4A92-9774-EF3F97EED185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From the glaucoma PPT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421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5DEB5240-7E9C-4FD4-A5E6-D9D8C4F42BC8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05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6097389C-44B6-4487-ADF8-799AFF82E895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File #: 1461692Exclusive </a:t>
            </a:r>
          </a:p>
        </p:txBody>
      </p:sp>
    </p:spTree>
    <p:extLst>
      <p:ext uri="{BB962C8B-B14F-4D97-AF65-F5344CB8AC3E}">
        <p14:creationId xmlns:p14="http://schemas.microsoft.com/office/powerpoint/2010/main" val="1244484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A43D5E87-C411-4F14-8147-80827C551867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61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BF597DED-773E-4A92-9774-EF3F97EED185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From the glaucoma PPT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6290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5DEB5240-7E9C-4FD4-A5E6-D9D8C4F42BC8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123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5"/>
          <p:cNvPicPr>
            <a:picLocks noChangeAspect="1"/>
          </p:cNvPicPr>
          <p:nvPr userDrawn="1"/>
        </p:nvPicPr>
        <p:blipFill>
          <a:blip r:embed="rId2" cstate="print"/>
          <a:srcRect l="8824" t="11818" r="13725" b="11818"/>
          <a:stretch>
            <a:fillRect/>
          </a:stretch>
        </p:blipFill>
        <p:spPr>
          <a:xfrm>
            <a:off x="304800" y="304800"/>
            <a:ext cx="3200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402975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49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945" y="314324"/>
            <a:ext cx="4856593" cy="129319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 dirty="0"/>
              <a:t>www.opto.ca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1269F01-1FC2-4C1B-BAE3-AEC4E5EF72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664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 dirty="0"/>
              <a:t>www.opto.ca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09247B05-0CBB-4C1E-B5A6-6BD0F4BDE3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576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050" y="241410"/>
            <a:ext cx="4949950" cy="1366110"/>
          </a:xfrm>
        </p:spPr>
        <p:txBody>
          <a:bodyPr/>
          <a:lstStyle>
            <a:lvl1pPr>
              <a:defRPr sz="400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62200"/>
            <a:ext cx="4038600" cy="3657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362200"/>
            <a:ext cx="4038600" cy="3657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501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840" y="314324"/>
            <a:ext cx="4780698" cy="98961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1607520"/>
            <a:ext cx="8229600" cy="4781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43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13949"/>
            <a:ext cx="4098025" cy="12176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4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620885"/>
            <a:ext cx="7886700" cy="106980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5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6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13" y="842165"/>
            <a:ext cx="2949575" cy="1600200"/>
          </a:xfrm>
        </p:spPr>
        <p:txBody>
          <a:bodyPr anchor="b"/>
          <a:lstStyle>
            <a:lvl1pPr>
              <a:defRPr sz="320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42165"/>
            <a:ext cx="4629150" cy="5411788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473" y="2442365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00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 dirty="0"/>
              <a:t>www.opto.ca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EFDB001-D334-4CEF-8C70-6CC35A6A3C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60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9425"/>
            <a:ext cx="8229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7" name="Group 19"/>
          <p:cNvGrpSpPr/>
          <p:nvPr userDrawn="1"/>
        </p:nvGrpSpPr>
        <p:grpSpPr>
          <a:xfrm>
            <a:off x="0" y="0"/>
            <a:ext cx="647700" cy="6713538"/>
            <a:chOff x="0" y="43"/>
            <a:chExt cx="5760" cy="4229"/>
          </a:xfrm>
        </p:grpSpPr>
        <p:sp>
          <p:nvSpPr>
            <p:cNvPr id="1030" name="Line 20"/>
            <p:cNvSpPr>
              <a:spLocks noChangeShapeType="1"/>
            </p:cNvSpPr>
            <p:nvPr userDrawn="1"/>
          </p:nvSpPr>
          <p:spPr>
            <a:xfrm>
              <a:off x="0" y="420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1" name="Line 21"/>
            <p:cNvSpPr>
              <a:spLocks noChangeShapeType="1"/>
            </p:cNvSpPr>
            <p:nvPr userDrawn="1"/>
          </p:nvSpPr>
          <p:spPr>
            <a:xfrm>
              <a:off x="0" y="42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2" name="Line 22"/>
            <p:cNvSpPr>
              <a:spLocks noChangeShapeType="1"/>
            </p:cNvSpPr>
            <p:nvPr userDrawn="1"/>
          </p:nvSpPr>
          <p:spPr>
            <a:xfrm>
              <a:off x="0" y="427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3" name="Line 23"/>
            <p:cNvSpPr>
              <a:spLocks noChangeShapeType="1"/>
            </p:cNvSpPr>
            <p:nvPr userDrawn="1"/>
          </p:nvSpPr>
          <p:spPr>
            <a:xfrm>
              <a:off x="0" y="411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4" name="Line 24"/>
            <p:cNvSpPr>
              <a:spLocks noChangeShapeType="1"/>
            </p:cNvSpPr>
            <p:nvPr userDrawn="1"/>
          </p:nvSpPr>
          <p:spPr>
            <a:xfrm>
              <a:off x="0" y="406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5" name="Line 25"/>
            <p:cNvSpPr>
              <a:spLocks noChangeShapeType="1"/>
            </p:cNvSpPr>
            <p:nvPr userDrawn="1"/>
          </p:nvSpPr>
          <p:spPr>
            <a:xfrm>
              <a:off x="0" y="41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6" name="Line 26"/>
            <p:cNvSpPr>
              <a:spLocks noChangeShapeType="1"/>
            </p:cNvSpPr>
            <p:nvPr userDrawn="1"/>
          </p:nvSpPr>
          <p:spPr>
            <a:xfrm>
              <a:off x="0" y="36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7" name="Line 27"/>
            <p:cNvSpPr>
              <a:spLocks noChangeShapeType="1"/>
            </p:cNvSpPr>
            <p:nvPr userDrawn="1"/>
          </p:nvSpPr>
          <p:spPr>
            <a:xfrm>
              <a:off x="0" y="36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8" name="Line 28"/>
            <p:cNvSpPr>
              <a:spLocks noChangeShapeType="1"/>
            </p:cNvSpPr>
            <p:nvPr userDrawn="1"/>
          </p:nvSpPr>
          <p:spPr>
            <a:xfrm>
              <a:off x="0" y="40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9" name="Line 29"/>
            <p:cNvSpPr>
              <a:spLocks noChangeShapeType="1"/>
            </p:cNvSpPr>
            <p:nvPr userDrawn="1"/>
          </p:nvSpPr>
          <p:spPr>
            <a:xfrm>
              <a:off x="0" y="389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0" name="Line 30"/>
            <p:cNvSpPr>
              <a:spLocks noChangeShapeType="1"/>
            </p:cNvSpPr>
            <p:nvPr userDrawn="1"/>
          </p:nvSpPr>
          <p:spPr>
            <a:xfrm>
              <a:off x="0" y="381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1" name="Line 31"/>
            <p:cNvSpPr>
              <a:spLocks noChangeShapeType="1"/>
            </p:cNvSpPr>
            <p:nvPr userDrawn="1"/>
          </p:nvSpPr>
          <p:spPr>
            <a:xfrm>
              <a:off x="0" y="399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2" name="Line 32"/>
            <p:cNvSpPr>
              <a:spLocks noChangeShapeType="1"/>
            </p:cNvSpPr>
            <p:nvPr userDrawn="1"/>
          </p:nvSpPr>
          <p:spPr>
            <a:xfrm>
              <a:off x="0" y="368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3" name="Line 33"/>
            <p:cNvSpPr>
              <a:spLocks noChangeShapeType="1"/>
            </p:cNvSpPr>
            <p:nvPr userDrawn="1"/>
          </p:nvSpPr>
          <p:spPr>
            <a:xfrm>
              <a:off x="0" y="374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" name="Line 34"/>
            <p:cNvSpPr>
              <a:spLocks noChangeShapeType="1"/>
            </p:cNvSpPr>
            <p:nvPr userDrawn="1"/>
          </p:nvSpPr>
          <p:spPr>
            <a:xfrm>
              <a:off x="0" y="39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" name="Line 35"/>
            <p:cNvSpPr>
              <a:spLocks noChangeShapeType="1"/>
            </p:cNvSpPr>
            <p:nvPr userDrawn="1"/>
          </p:nvSpPr>
          <p:spPr>
            <a:xfrm>
              <a:off x="0" y="39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6" name="Line 36"/>
            <p:cNvSpPr>
              <a:spLocks noChangeShapeType="1"/>
            </p:cNvSpPr>
            <p:nvPr userDrawn="1"/>
          </p:nvSpPr>
          <p:spPr>
            <a:xfrm>
              <a:off x="0" y="351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7" name="Line 37"/>
            <p:cNvSpPr>
              <a:spLocks noChangeShapeType="1"/>
            </p:cNvSpPr>
            <p:nvPr userDrawn="1"/>
          </p:nvSpPr>
          <p:spPr>
            <a:xfrm>
              <a:off x="0" y="35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8" name="Line 38"/>
            <p:cNvSpPr>
              <a:spLocks noChangeShapeType="1"/>
            </p:cNvSpPr>
            <p:nvPr userDrawn="1"/>
          </p:nvSpPr>
          <p:spPr>
            <a:xfrm>
              <a:off x="0" y="357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9" name="Line 39"/>
            <p:cNvSpPr>
              <a:spLocks noChangeShapeType="1"/>
            </p:cNvSpPr>
            <p:nvPr userDrawn="1"/>
          </p:nvSpPr>
          <p:spPr>
            <a:xfrm>
              <a:off x="0" y="34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0" name="Line 40"/>
            <p:cNvSpPr>
              <a:spLocks noChangeShapeType="1"/>
            </p:cNvSpPr>
            <p:nvPr userDrawn="1"/>
          </p:nvSpPr>
          <p:spPr>
            <a:xfrm>
              <a:off x="0" y="337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1" name="Line 41"/>
            <p:cNvSpPr>
              <a:spLocks noChangeShapeType="1"/>
            </p:cNvSpPr>
            <p:nvPr userDrawn="1"/>
          </p:nvSpPr>
          <p:spPr>
            <a:xfrm>
              <a:off x="0" y="346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2" name="Line 42"/>
            <p:cNvSpPr>
              <a:spLocks noChangeShapeType="1"/>
            </p:cNvSpPr>
            <p:nvPr userDrawn="1"/>
          </p:nvSpPr>
          <p:spPr>
            <a:xfrm>
              <a:off x="0" y="297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3" name="Line 43"/>
            <p:cNvSpPr>
              <a:spLocks noChangeShapeType="1"/>
            </p:cNvSpPr>
            <p:nvPr userDrawn="1"/>
          </p:nvSpPr>
          <p:spPr>
            <a:xfrm>
              <a:off x="0" y="29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4" name="Line 44"/>
            <p:cNvSpPr>
              <a:spLocks noChangeShapeType="1"/>
            </p:cNvSpPr>
            <p:nvPr userDrawn="1"/>
          </p:nvSpPr>
          <p:spPr>
            <a:xfrm>
              <a:off x="0" y="332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5" name="Line 45"/>
            <p:cNvSpPr>
              <a:spLocks noChangeShapeType="1"/>
            </p:cNvSpPr>
            <p:nvPr userDrawn="1"/>
          </p:nvSpPr>
          <p:spPr>
            <a:xfrm>
              <a:off x="0" y="320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6" name="Line 46"/>
            <p:cNvSpPr>
              <a:spLocks noChangeShapeType="1"/>
            </p:cNvSpPr>
            <p:nvPr userDrawn="1"/>
          </p:nvSpPr>
          <p:spPr>
            <a:xfrm>
              <a:off x="0" y="31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7" name="Line 47"/>
            <p:cNvSpPr>
              <a:spLocks noChangeShapeType="1"/>
            </p:cNvSpPr>
            <p:nvPr userDrawn="1"/>
          </p:nvSpPr>
          <p:spPr>
            <a:xfrm>
              <a:off x="0" y="330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8" name="Line 48"/>
            <p:cNvSpPr>
              <a:spLocks noChangeShapeType="1"/>
            </p:cNvSpPr>
            <p:nvPr userDrawn="1"/>
          </p:nvSpPr>
          <p:spPr>
            <a:xfrm>
              <a:off x="0" y="299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9" name="Line 49"/>
            <p:cNvSpPr>
              <a:spLocks noChangeShapeType="1"/>
            </p:cNvSpPr>
            <p:nvPr userDrawn="1"/>
          </p:nvSpPr>
          <p:spPr>
            <a:xfrm>
              <a:off x="0" y="304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0" name="Line 50"/>
            <p:cNvSpPr>
              <a:spLocks noChangeShapeType="1"/>
            </p:cNvSpPr>
            <p:nvPr userDrawn="1"/>
          </p:nvSpPr>
          <p:spPr>
            <a:xfrm>
              <a:off x="0" y="32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1" name="Line 51"/>
            <p:cNvSpPr>
              <a:spLocks noChangeShapeType="1"/>
            </p:cNvSpPr>
            <p:nvPr userDrawn="1"/>
          </p:nvSpPr>
          <p:spPr>
            <a:xfrm>
              <a:off x="0" y="322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2" name="Line 52"/>
            <p:cNvSpPr>
              <a:spLocks noChangeShapeType="1"/>
            </p:cNvSpPr>
            <p:nvPr userDrawn="1"/>
          </p:nvSpPr>
          <p:spPr>
            <a:xfrm>
              <a:off x="0" y="283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3" name="Line 53"/>
            <p:cNvSpPr>
              <a:spLocks noChangeShapeType="1"/>
            </p:cNvSpPr>
            <p:nvPr userDrawn="1"/>
          </p:nvSpPr>
          <p:spPr>
            <a:xfrm>
              <a:off x="0" y="275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4" name="Line 54"/>
            <p:cNvSpPr>
              <a:spLocks noChangeShapeType="1"/>
            </p:cNvSpPr>
            <p:nvPr userDrawn="1"/>
          </p:nvSpPr>
          <p:spPr>
            <a:xfrm>
              <a:off x="0" y="267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" name="Line 55"/>
            <p:cNvSpPr>
              <a:spLocks noChangeShapeType="1"/>
            </p:cNvSpPr>
            <p:nvPr userDrawn="1"/>
          </p:nvSpPr>
          <p:spPr>
            <a:xfrm>
              <a:off x="0" y="287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6" name="Line 56"/>
            <p:cNvSpPr>
              <a:spLocks noChangeShapeType="1"/>
            </p:cNvSpPr>
            <p:nvPr userDrawn="1"/>
          </p:nvSpPr>
          <p:spPr>
            <a:xfrm>
              <a:off x="0" y="285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7" name="Line 57"/>
            <p:cNvSpPr>
              <a:spLocks noChangeShapeType="1"/>
            </p:cNvSpPr>
            <p:nvPr userDrawn="1"/>
          </p:nvSpPr>
          <p:spPr>
            <a:xfrm>
              <a:off x="0" y="255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8" name="Line 58"/>
            <p:cNvSpPr>
              <a:spLocks noChangeShapeType="1"/>
            </p:cNvSpPr>
            <p:nvPr userDrawn="1"/>
          </p:nvSpPr>
          <p:spPr>
            <a:xfrm>
              <a:off x="0" y="259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9" name="Line 59"/>
            <p:cNvSpPr>
              <a:spLocks noChangeShapeType="1"/>
            </p:cNvSpPr>
            <p:nvPr userDrawn="1"/>
          </p:nvSpPr>
          <p:spPr>
            <a:xfrm>
              <a:off x="0" y="262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0" name="Line 60"/>
            <p:cNvSpPr>
              <a:spLocks noChangeShapeType="1"/>
            </p:cNvSpPr>
            <p:nvPr userDrawn="1"/>
          </p:nvSpPr>
          <p:spPr>
            <a:xfrm>
              <a:off x="0" y="246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1" name="Line 61"/>
            <p:cNvSpPr>
              <a:spLocks noChangeShapeType="1"/>
            </p:cNvSpPr>
            <p:nvPr userDrawn="1"/>
          </p:nvSpPr>
          <p:spPr>
            <a:xfrm>
              <a:off x="0" y="241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2" name="Line 62"/>
            <p:cNvSpPr>
              <a:spLocks noChangeShapeType="1"/>
            </p:cNvSpPr>
            <p:nvPr userDrawn="1"/>
          </p:nvSpPr>
          <p:spPr>
            <a:xfrm>
              <a:off x="0" y="250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3" name="Line 63"/>
            <p:cNvSpPr>
              <a:spLocks noChangeShapeType="1"/>
            </p:cNvSpPr>
            <p:nvPr userDrawn="1"/>
          </p:nvSpPr>
          <p:spPr>
            <a:xfrm>
              <a:off x="0" y="237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4" name="Line 64"/>
            <p:cNvSpPr>
              <a:spLocks noChangeShapeType="1"/>
            </p:cNvSpPr>
            <p:nvPr userDrawn="1"/>
          </p:nvSpPr>
          <p:spPr>
            <a:xfrm>
              <a:off x="0" y="22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5" name="Line 65"/>
            <p:cNvSpPr>
              <a:spLocks noChangeShapeType="1"/>
            </p:cNvSpPr>
            <p:nvPr userDrawn="1"/>
          </p:nvSpPr>
          <p:spPr>
            <a:xfrm>
              <a:off x="0" y="235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6" name="Line 66"/>
            <p:cNvSpPr>
              <a:spLocks noChangeShapeType="1"/>
            </p:cNvSpPr>
            <p:nvPr userDrawn="1"/>
          </p:nvSpPr>
          <p:spPr>
            <a:xfrm>
              <a:off x="0" y="229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7" name="Line 67"/>
            <p:cNvSpPr>
              <a:spLocks noChangeShapeType="1"/>
            </p:cNvSpPr>
            <p:nvPr userDrawn="1"/>
          </p:nvSpPr>
          <p:spPr>
            <a:xfrm>
              <a:off x="0" y="226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8" name="Line 68"/>
            <p:cNvSpPr>
              <a:spLocks noChangeShapeType="1"/>
            </p:cNvSpPr>
            <p:nvPr userDrawn="1"/>
          </p:nvSpPr>
          <p:spPr>
            <a:xfrm>
              <a:off x="0" y="213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9" name="Line 69"/>
            <p:cNvSpPr>
              <a:spLocks noChangeShapeType="1"/>
            </p:cNvSpPr>
            <p:nvPr userDrawn="1"/>
          </p:nvSpPr>
          <p:spPr>
            <a:xfrm>
              <a:off x="0" y="21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0" name="Line 70"/>
            <p:cNvSpPr>
              <a:spLocks noChangeShapeType="1"/>
            </p:cNvSpPr>
            <p:nvPr userDrawn="1"/>
          </p:nvSpPr>
          <p:spPr>
            <a:xfrm>
              <a:off x="0" y="219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1" name="Line 71"/>
            <p:cNvSpPr>
              <a:spLocks noChangeShapeType="1"/>
            </p:cNvSpPr>
            <p:nvPr userDrawn="1"/>
          </p:nvSpPr>
          <p:spPr>
            <a:xfrm>
              <a:off x="0" y="204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2" name="Line 72"/>
            <p:cNvSpPr>
              <a:spLocks noChangeShapeType="1"/>
            </p:cNvSpPr>
            <p:nvPr userDrawn="1"/>
          </p:nvSpPr>
          <p:spPr>
            <a:xfrm>
              <a:off x="0" y="199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3" name="Line 73"/>
            <p:cNvSpPr>
              <a:spLocks noChangeShapeType="1"/>
            </p:cNvSpPr>
            <p:nvPr userDrawn="1"/>
          </p:nvSpPr>
          <p:spPr>
            <a:xfrm>
              <a:off x="0" y="208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4" name="Line 74"/>
            <p:cNvSpPr>
              <a:spLocks noChangeShapeType="1"/>
            </p:cNvSpPr>
            <p:nvPr userDrawn="1"/>
          </p:nvSpPr>
          <p:spPr>
            <a:xfrm>
              <a:off x="0" y="159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" name="Line 75"/>
            <p:cNvSpPr>
              <a:spLocks noChangeShapeType="1"/>
            </p:cNvSpPr>
            <p:nvPr userDrawn="1"/>
          </p:nvSpPr>
          <p:spPr>
            <a:xfrm>
              <a:off x="0" y="15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6" name="Line 76"/>
            <p:cNvSpPr>
              <a:spLocks noChangeShapeType="1"/>
            </p:cNvSpPr>
            <p:nvPr userDrawn="1"/>
          </p:nvSpPr>
          <p:spPr>
            <a:xfrm>
              <a:off x="0" y="194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7" name="Line 77"/>
            <p:cNvSpPr>
              <a:spLocks noChangeShapeType="1"/>
            </p:cNvSpPr>
            <p:nvPr userDrawn="1"/>
          </p:nvSpPr>
          <p:spPr>
            <a:xfrm>
              <a:off x="0" y="182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8" name="Line 78"/>
            <p:cNvSpPr>
              <a:spLocks noChangeShapeType="1"/>
            </p:cNvSpPr>
            <p:nvPr userDrawn="1"/>
          </p:nvSpPr>
          <p:spPr>
            <a:xfrm>
              <a:off x="0" y="174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9" name="Line 79"/>
            <p:cNvSpPr>
              <a:spLocks noChangeShapeType="1"/>
            </p:cNvSpPr>
            <p:nvPr userDrawn="1"/>
          </p:nvSpPr>
          <p:spPr>
            <a:xfrm>
              <a:off x="0" y="192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0" name="Line 80"/>
            <p:cNvSpPr>
              <a:spLocks noChangeShapeType="1"/>
            </p:cNvSpPr>
            <p:nvPr userDrawn="1"/>
          </p:nvSpPr>
          <p:spPr>
            <a:xfrm>
              <a:off x="0" y="161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1" name="Line 81"/>
            <p:cNvSpPr>
              <a:spLocks noChangeShapeType="1"/>
            </p:cNvSpPr>
            <p:nvPr userDrawn="1"/>
          </p:nvSpPr>
          <p:spPr>
            <a:xfrm>
              <a:off x="0" y="166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2" name="Line 82"/>
            <p:cNvSpPr>
              <a:spLocks noChangeShapeType="1"/>
            </p:cNvSpPr>
            <p:nvPr userDrawn="1"/>
          </p:nvSpPr>
          <p:spPr>
            <a:xfrm>
              <a:off x="0" y="18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3" name="Line 83"/>
            <p:cNvSpPr>
              <a:spLocks noChangeShapeType="1"/>
            </p:cNvSpPr>
            <p:nvPr userDrawn="1"/>
          </p:nvSpPr>
          <p:spPr>
            <a:xfrm>
              <a:off x="0" y="18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4" name="Line 84"/>
            <p:cNvSpPr>
              <a:spLocks noChangeShapeType="1"/>
            </p:cNvSpPr>
            <p:nvPr userDrawn="1"/>
          </p:nvSpPr>
          <p:spPr>
            <a:xfrm>
              <a:off x="0" y="143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5" name="Line 85"/>
            <p:cNvSpPr>
              <a:spLocks noChangeShapeType="1"/>
            </p:cNvSpPr>
            <p:nvPr userDrawn="1"/>
          </p:nvSpPr>
          <p:spPr>
            <a:xfrm>
              <a:off x="0" y="147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6" name="Line 86"/>
            <p:cNvSpPr>
              <a:spLocks noChangeShapeType="1"/>
            </p:cNvSpPr>
            <p:nvPr userDrawn="1"/>
          </p:nvSpPr>
          <p:spPr>
            <a:xfrm>
              <a:off x="0" y="150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7" name="Line 87"/>
            <p:cNvSpPr>
              <a:spLocks noChangeShapeType="1"/>
            </p:cNvSpPr>
            <p:nvPr userDrawn="1"/>
          </p:nvSpPr>
          <p:spPr>
            <a:xfrm>
              <a:off x="0" y="134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8" name="Line 88"/>
            <p:cNvSpPr>
              <a:spLocks noChangeShapeType="1"/>
            </p:cNvSpPr>
            <p:nvPr userDrawn="1"/>
          </p:nvSpPr>
          <p:spPr>
            <a:xfrm>
              <a:off x="0" y="139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9" name="Line 89"/>
            <p:cNvSpPr>
              <a:spLocks noChangeShapeType="1"/>
            </p:cNvSpPr>
            <p:nvPr userDrawn="1"/>
          </p:nvSpPr>
          <p:spPr>
            <a:xfrm>
              <a:off x="0" y="101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0" name="Line 90"/>
            <p:cNvSpPr>
              <a:spLocks noChangeShapeType="1"/>
            </p:cNvSpPr>
            <p:nvPr userDrawn="1"/>
          </p:nvSpPr>
          <p:spPr>
            <a:xfrm>
              <a:off x="0" y="98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1" name="Line 91"/>
            <p:cNvSpPr>
              <a:spLocks noChangeShapeType="1"/>
            </p:cNvSpPr>
            <p:nvPr userDrawn="1"/>
          </p:nvSpPr>
          <p:spPr>
            <a:xfrm>
              <a:off x="0" y="124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2" name="Line 92"/>
            <p:cNvSpPr>
              <a:spLocks noChangeShapeType="1"/>
            </p:cNvSpPr>
            <p:nvPr userDrawn="1"/>
          </p:nvSpPr>
          <p:spPr>
            <a:xfrm>
              <a:off x="0" y="116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3" name="Line 93"/>
            <p:cNvSpPr>
              <a:spLocks noChangeShapeType="1"/>
            </p:cNvSpPr>
            <p:nvPr userDrawn="1"/>
          </p:nvSpPr>
          <p:spPr>
            <a:xfrm>
              <a:off x="0" y="103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4" name="Line 94"/>
            <p:cNvSpPr>
              <a:spLocks noChangeShapeType="1"/>
            </p:cNvSpPr>
            <p:nvPr userDrawn="1"/>
          </p:nvSpPr>
          <p:spPr>
            <a:xfrm>
              <a:off x="0" y="10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5" name="Line 95"/>
            <p:cNvSpPr>
              <a:spLocks noChangeShapeType="1"/>
            </p:cNvSpPr>
            <p:nvPr userDrawn="1"/>
          </p:nvSpPr>
          <p:spPr>
            <a:xfrm>
              <a:off x="0" y="128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6" name="Line 96"/>
            <p:cNvSpPr>
              <a:spLocks noChangeShapeType="1"/>
            </p:cNvSpPr>
            <p:nvPr userDrawn="1"/>
          </p:nvSpPr>
          <p:spPr>
            <a:xfrm>
              <a:off x="0" y="126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7" name="Line 97"/>
            <p:cNvSpPr>
              <a:spLocks noChangeShapeType="1"/>
            </p:cNvSpPr>
            <p:nvPr userDrawn="1"/>
          </p:nvSpPr>
          <p:spPr>
            <a:xfrm>
              <a:off x="0" y="86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8" name="Line 98"/>
            <p:cNvSpPr>
              <a:spLocks noChangeShapeType="1"/>
            </p:cNvSpPr>
            <p:nvPr userDrawn="1"/>
          </p:nvSpPr>
          <p:spPr>
            <a:xfrm>
              <a:off x="0" y="89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9" name="Line 99"/>
            <p:cNvSpPr>
              <a:spLocks noChangeShapeType="1"/>
            </p:cNvSpPr>
            <p:nvPr userDrawn="1"/>
          </p:nvSpPr>
          <p:spPr>
            <a:xfrm>
              <a:off x="0" y="92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0" name="Line 100"/>
            <p:cNvSpPr>
              <a:spLocks noChangeShapeType="1"/>
            </p:cNvSpPr>
            <p:nvPr userDrawn="1"/>
          </p:nvSpPr>
          <p:spPr>
            <a:xfrm>
              <a:off x="0" y="77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1" name="Line 101"/>
            <p:cNvSpPr>
              <a:spLocks noChangeShapeType="1"/>
            </p:cNvSpPr>
            <p:nvPr userDrawn="1"/>
          </p:nvSpPr>
          <p:spPr>
            <a:xfrm>
              <a:off x="0" y="81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2" name="Line 102"/>
            <p:cNvSpPr>
              <a:spLocks noChangeShapeType="1"/>
            </p:cNvSpPr>
            <p:nvPr userDrawn="1"/>
          </p:nvSpPr>
          <p:spPr>
            <a:xfrm>
              <a:off x="0" y="7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3" name="Line 103"/>
            <p:cNvSpPr>
              <a:spLocks noChangeShapeType="1"/>
            </p:cNvSpPr>
            <p:nvPr userDrawn="1"/>
          </p:nvSpPr>
          <p:spPr>
            <a:xfrm>
              <a:off x="0" y="6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4" name="Line 104"/>
            <p:cNvSpPr>
              <a:spLocks noChangeShapeType="1"/>
            </p:cNvSpPr>
            <p:nvPr userDrawn="1"/>
          </p:nvSpPr>
          <p:spPr>
            <a:xfrm>
              <a:off x="0" y="52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5" name="Line 105"/>
            <p:cNvSpPr>
              <a:spLocks noChangeShapeType="1"/>
            </p:cNvSpPr>
            <p:nvPr userDrawn="1"/>
          </p:nvSpPr>
          <p:spPr>
            <a:xfrm>
              <a:off x="0" y="5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" name="Line 106"/>
            <p:cNvSpPr>
              <a:spLocks noChangeShapeType="1"/>
            </p:cNvSpPr>
            <p:nvPr userDrawn="1"/>
          </p:nvSpPr>
          <p:spPr>
            <a:xfrm>
              <a:off x="0" y="5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7" name="Line 107"/>
            <p:cNvSpPr>
              <a:spLocks noChangeShapeType="1"/>
            </p:cNvSpPr>
            <p:nvPr userDrawn="1"/>
          </p:nvSpPr>
          <p:spPr>
            <a:xfrm>
              <a:off x="0" y="43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8" name="Line 108"/>
            <p:cNvSpPr>
              <a:spLocks noChangeShapeType="1"/>
            </p:cNvSpPr>
            <p:nvPr userDrawn="1"/>
          </p:nvSpPr>
          <p:spPr>
            <a:xfrm>
              <a:off x="0" y="38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9" name="Line 109"/>
            <p:cNvSpPr>
              <a:spLocks noChangeShapeType="1"/>
            </p:cNvSpPr>
            <p:nvPr userDrawn="1"/>
          </p:nvSpPr>
          <p:spPr>
            <a:xfrm>
              <a:off x="0" y="47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0" name="Line 110"/>
            <p:cNvSpPr>
              <a:spLocks noChangeShapeType="1"/>
            </p:cNvSpPr>
            <p:nvPr userDrawn="1"/>
          </p:nvSpPr>
          <p:spPr>
            <a:xfrm>
              <a:off x="0" y="3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1" name="Line 111"/>
            <p:cNvSpPr>
              <a:spLocks noChangeShapeType="1"/>
            </p:cNvSpPr>
            <p:nvPr userDrawn="1"/>
          </p:nvSpPr>
          <p:spPr>
            <a:xfrm>
              <a:off x="0" y="3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2" name="Line 112"/>
            <p:cNvSpPr>
              <a:spLocks noChangeShapeType="1"/>
            </p:cNvSpPr>
            <p:nvPr userDrawn="1"/>
          </p:nvSpPr>
          <p:spPr>
            <a:xfrm>
              <a:off x="0" y="2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3" name="Line 113"/>
            <p:cNvSpPr>
              <a:spLocks noChangeShapeType="1"/>
            </p:cNvSpPr>
            <p:nvPr userDrawn="1"/>
          </p:nvSpPr>
          <p:spPr>
            <a:xfrm>
              <a:off x="0" y="7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4" name="Line 114"/>
            <p:cNvSpPr>
              <a:spLocks noChangeShapeType="1"/>
            </p:cNvSpPr>
            <p:nvPr userDrawn="1"/>
          </p:nvSpPr>
          <p:spPr>
            <a:xfrm>
              <a:off x="0" y="4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5" name="Line 115"/>
            <p:cNvSpPr>
              <a:spLocks noChangeShapeType="1"/>
            </p:cNvSpPr>
            <p:nvPr userDrawn="1"/>
          </p:nvSpPr>
          <p:spPr>
            <a:xfrm>
              <a:off x="0" y="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" name="Line 116"/>
            <p:cNvSpPr>
              <a:spLocks noChangeShapeType="1"/>
            </p:cNvSpPr>
            <p:nvPr userDrawn="1"/>
          </p:nvSpPr>
          <p:spPr>
            <a:xfrm>
              <a:off x="0" y="1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7" name="Line 117"/>
            <p:cNvSpPr>
              <a:spLocks noChangeShapeType="1"/>
            </p:cNvSpPr>
            <p:nvPr userDrawn="1"/>
          </p:nvSpPr>
          <p:spPr>
            <a:xfrm>
              <a:off x="0" y="20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4315" y="314324"/>
            <a:ext cx="440122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05"/>
          <p:cNvPicPr>
            <a:picLocks noChangeAspect="1"/>
          </p:cNvPicPr>
          <p:nvPr userDrawn="1"/>
        </p:nvPicPr>
        <p:blipFill>
          <a:blip r:embed="rId14" cstate="print"/>
          <a:srcRect l="8824" t="11818" r="13725" b="11818"/>
          <a:stretch>
            <a:fillRect/>
          </a:stretch>
        </p:blipFill>
        <p:spPr>
          <a:xfrm>
            <a:off x="304800" y="304800"/>
            <a:ext cx="3200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B0F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 t="1595" b="3560"/>
          <a:stretch>
            <a:fillRect/>
          </a:stretch>
        </p:blipFill>
        <p:spPr>
          <a:xfrm>
            <a:off x="18300" y="1076254"/>
            <a:ext cx="9144000" cy="5781745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4891281" y="3808475"/>
            <a:ext cx="4114800" cy="909520"/>
          </a:xfrm>
          <a:prstGeom prst="round2DiagRect">
            <a:avLst/>
          </a:prstGeom>
          <a:solidFill>
            <a:srgbClr val="609331">
              <a:alpha val="74902"/>
            </a:srgbClr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u="non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Association canadienne des optométristes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888975" y="4795110"/>
            <a:ext cx="4092575" cy="1360487"/>
          </a:xfrm>
          <a:prstGeom prst="round2DiagRect">
            <a:avLst/>
          </a:prstGeom>
          <a:solidFill>
            <a:srgbClr val="009B8A">
              <a:alpha val="74902"/>
            </a:srgbClr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u="non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Diabète</a:t>
            </a:r>
            <a:endParaRPr lang="en-US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r="26959"/>
          <a:stretch>
            <a:fillRect/>
          </a:stretch>
        </p:blipFill>
        <p:spPr>
          <a:xfrm>
            <a:off x="397775" y="1911100"/>
            <a:ext cx="3826392" cy="3491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4315" y="1607520"/>
            <a:ext cx="44229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Lorsque la rétinopathie évolue, la baisse de la circulation dans les vaisseaux sanguins prive d’oxygène certains secteurs de la rétine.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vaisseaux sanguins bloquent ou se ferment et des parties de la rétine meurent.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nouveaux vaisseaux sanguins anormaux font leur apparition pour remplacer les anciens.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u="non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 traitée, la rétinopathie diabétique peut entraîner la </a:t>
            </a:r>
            <a:r>
              <a:rPr lang="fr-CA" sz="2200" i="1" u="non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cécité</a:t>
            </a:r>
            <a:r>
              <a:rPr lang="fr-CA" sz="2200" u="non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fr-CA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CA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3585365" y="165515"/>
            <a:ext cx="5177635" cy="13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666600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666600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666600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666600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CA" u="none" dirty="0" smtClean="0"/>
              <a:t>Qu’est‑ce que la rétinopathie?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25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8045"/>
            <a:ext cx="9144000" cy="5629955"/>
          </a:xfrm>
          <a:solidFill>
            <a:srgbClr val="F15F22"/>
          </a:solidFill>
        </p:spPr>
        <p:txBody>
          <a:bodyPr/>
          <a:lstStyle/>
          <a:p>
            <a:pPr lvl="1" eaLnBrk="1" hangingPunct="1">
              <a:defRPr/>
            </a:pPr>
            <a:endParaRPr lang="fr-CA" altLang="en-US" noProof="0" dirty="0" smtClean="0"/>
          </a:p>
          <a:p>
            <a:pPr lvl="1" eaLnBrk="1" hangingPunct="1">
              <a:defRPr/>
            </a:pPr>
            <a:endParaRPr lang="fr-CA" altLang="en-US" noProof="0" dirty="0" smtClean="0"/>
          </a:p>
          <a:p>
            <a:pPr marL="0" indent="0" algn="ctr">
              <a:buNone/>
            </a:pPr>
            <a:endParaRPr lang="fr-CA" sz="4000" b="1" noProof="0" dirty="0" smtClean="0"/>
          </a:p>
          <a:p>
            <a:pPr marL="0" indent="0" algn="ctr">
              <a:buNone/>
            </a:pPr>
            <a:r>
              <a:rPr lang="fr-CA" sz="4000" b="1" u="none" noProof="0" dirty="0" smtClean="0">
                <a:solidFill>
                  <a:schemeClr val="bg1"/>
                </a:solidFill>
              </a:rPr>
              <a:t>Est‑il possible de prévenir la perte de vision causée par le diabète?</a:t>
            </a:r>
            <a:endParaRPr lang="fr-CA" sz="40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5985" y="1228045"/>
            <a:ext cx="4705490" cy="5464440"/>
          </a:xfrm>
        </p:spPr>
        <p:txBody>
          <a:bodyPr/>
          <a:lstStyle/>
          <a:p>
            <a:r>
              <a:rPr lang="fr-CA" sz="2200" u="none" noProof="0" dirty="0" smtClean="0"/>
              <a:t>Votre DO peut diagnostiquer, à l’intérieur de votre œil, des changements qui peuvent mettre votre vision en danger et qu’il est possible de traiter pour prévenir la cécité.</a:t>
            </a:r>
            <a:r>
              <a:rPr lang="fr-CA" sz="2200" noProof="0" dirty="0" smtClean="0"/>
              <a:t/>
            </a:r>
            <a:br>
              <a:rPr lang="fr-CA" sz="2200" noProof="0" dirty="0" smtClean="0"/>
            </a:br>
            <a:endParaRPr lang="fr-CA" sz="2200" noProof="0" dirty="0" smtClean="0"/>
          </a:p>
          <a:p>
            <a:r>
              <a:rPr lang="fr-CA" sz="2200" u="none" noProof="0" dirty="0" smtClean="0"/>
              <a:t>S’il y a eu des dommages, les effets sont habituellement permanents.</a:t>
            </a:r>
            <a:r>
              <a:rPr lang="fr-CA" sz="2200" noProof="0" dirty="0" smtClean="0"/>
              <a:t/>
            </a:r>
            <a:br>
              <a:rPr lang="fr-CA" sz="2200" noProof="0" dirty="0" smtClean="0"/>
            </a:br>
            <a:endParaRPr lang="fr-CA" sz="2200" noProof="0" dirty="0" smtClean="0"/>
          </a:p>
          <a:p>
            <a:r>
              <a:rPr lang="fr-CA" sz="2200" u="none" noProof="0" dirty="0" smtClean="0"/>
              <a:t>Il importe de contrôler le plus possible votre diabète afin de réduire au minimum votre risque d’avoir la rétinopathie.</a:t>
            </a:r>
            <a:endParaRPr lang="fr-CA" sz="2200" noProof="0" dirty="0" smtClean="0"/>
          </a:p>
          <a:p>
            <a:endParaRPr lang="fr-CA" sz="2200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t="5315" r="5179" b="9542"/>
          <a:stretch/>
        </p:blipFill>
        <p:spPr>
          <a:xfrm>
            <a:off x="5025693" y="1528940"/>
            <a:ext cx="3870645" cy="48626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5889" y="104660"/>
            <a:ext cx="5768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u="none" dirty="0" smtClean="0">
                <a:solidFill>
                  <a:srgbClr val="00A1E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Est‑il possible de prévenir la perte de vision causée par le diabète?</a:t>
            </a:r>
          </a:p>
          <a:p>
            <a:pPr algn="r"/>
            <a:endParaRPr lang="fr-CA" sz="2800" b="1" dirty="0">
              <a:solidFill>
                <a:srgbClr val="00A1E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280" y="1303940"/>
            <a:ext cx="9172280" cy="5554060"/>
          </a:xfrm>
          <a:solidFill>
            <a:srgbClr val="71AE44"/>
          </a:solidFill>
        </p:spPr>
        <p:txBody>
          <a:bodyPr/>
          <a:lstStyle/>
          <a:p>
            <a:pPr marL="0" indent="0">
              <a:buNone/>
            </a:pPr>
            <a:endParaRPr lang="fr-CA" sz="4400" noProof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4400" b="1" noProof="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CA" sz="4400" b="1" u="none" noProof="0" dirty="0" smtClean="0">
                <a:solidFill>
                  <a:schemeClr val="bg1"/>
                </a:solidFill>
              </a:rPr>
              <a:t>Comment traiter la rétinopathie diabétique?</a:t>
            </a:r>
            <a:endParaRPr lang="fr-CA" sz="44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470" y="165515"/>
            <a:ext cx="5311963" cy="989615"/>
          </a:xfrm>
        </p:spPr>
        <p:txBody>
          <a:bodyPr/>
          <a:lstStyle/>
          <a:p>
            <a:pPr algn="r"/>
            <a:r>
              <a:rPr lang="fr-CA" sz="3200" u="none" noProof="0" dirty="0" smtClean="0"/>
              <a:t>Comment traiter la rétinopathie diabétique?</a:t>
            </a:r>
            <a:endParaRPr lang="fr-CA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u="none" noProof="0" dirty="0" smtClean="0"/>
              <a:t>À ses premiers stades, la rétinopathie diabétique est surveillée au moyen d’examens de la santé oculovisuelle.</a:t>
            </a:r>
            <a:r>
              <a:rPr lang="fr-CA" sz="2400" noProof="0" dirty="0" smtClean="0"/>
              <a:t> </a:t>
            </a:r>
          </a:p>
          <a:p>
            <a:r>
              <a:rPr lang="fr-CA" sz="2400" u="none" noProof="0" dirty="0" smtClean="0"/>
              <a:t>Au besoin, il est possible de la traiter par des injections intraoculaires d’un traitement anti-VEGF (Lucentis, Avastin) ou par thérapie au laser.</a:t>
            </a:r>
            <a:r>
              <a:rPr lang="fr-CA" sz="2400" noProof="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000" u="none" noProof="0" dirty="0" smtClean="0"/>
              <a:t>Un faisceau de lumière brillante focalisée sur la rétine cause une brûlure au laser qui scelle les fuites des vaisseaux sanguins.</a:t>
            </a:r>
            <a:r>
              <a:rPr lang="fr-CA" sz="2000" noProof="0" dirty="0" smtClean="0"/>
              <a:t> </a:t>
            </a:r>
          </a:p>
          <a:p>
            <a:r>
              <a:rPr lang="fr-CA" sz="2400" u="none" noProof="0" dirty="0" smtClean="0"/>
              <a:t>Dans d’autres cas, une chirurgie de la rétine peut s’imposer.</a:t>
            </a:r>
            <a:r>
              <a:rPr lang="fr-CA" sz="2400" noProof="0" dirty="0" smtClean="0"/>
              <a:t> </a:t>
            </a:r>
          </a:p>
          <a:p>
            <a:r>
              <a:rPr lang="fr-CA" sz="2400" u="none" noProof="0" dirty="0" smtClean="0"/>
              <a:t>Il est crucial de détecter la rétinopathie diabétique au stade précoce, car le traitement a beaucoup plus de chances de réussir à ce stade.</a:t>
            </a:r>
            <a:endParaRPr lang="fr-CA" sz="2400" noProof="0" dirty="0" smtClean="0"/>
          </a:p>
          <a:p>
            <a:endParaRPr lang="fr-CA" sz="2400" noProof="0" dirty="0"/>
          </a:p>
        </p:txBody>
      </p:sp>
    </p:spTree>
    <p:extLst>
      <p:ext uri="{BB962C8B-B14F-4D97-AF65-F5344CB8AC3E}">
        <p14:creationId xmlns:p14="http://schemas.microsoft.com/office/powerpoint/2010/main" val="10695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376363"/>
            <a:ext cx="9144000" cy="5481637"/>
          </a:xfrm>
          <a:prstGeom prst="rect">
            <a:avLst/>
          </a:prstGeom>
          <a:solidFill>
            <a:srgbClr val="A73C96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u="none" dirty="0">
                <a:solidFill>
                  <a:schemeClr val="bg1"/>
                </a:solidFill>
              </a:rPr>
              <a:t>Y a‑t‑il des facteurs de risque de rétinopathie diabétique?</a:t>
            </a:r>
            <a:endParaRPr lang="en-CA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CA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90" y="165515"/>
            <a:ext cx="5767333" cy="1224839"/>
          </a:xfrm>
        </p:spPr>
        <p:txBody>
          <a:bodyPr/>
          <a:lstStyle/>
          <a:p>
            <a:pPr algn="r"/>
            <a:r>
              <a:rPr lang="fr-CA" sz="3200" u="none" noProof="0" dirty="0" smtClean="0"/>
              <a:t>Y a‑t‑il des facteurs de risque de rétinopathie diabétique?</a:t>
            </a:r>
            <a:endParaRPr lang="fr-CA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893" y="2138785"/>
            <a:ext cx="4022435" cy="4257346"/>
          </a:xfrm>
        </p:spPr>
        <p:txBody>
          <a:bodyPr/>
          <a:lstStyle/>
          <a:p>
            <a:r>
              <a:rPr lang="fr-CA" sz="2600" u="none" noProof="0" dirty="0" smtClean="0"/>
              <a:t>Plusieurs facteurs accroissent le risque de rétinopathie diabétique, y compris les suivants </a:t>
            </a:r>
            <a:r>
              <a:rPr lang="fr-CA" sz="2600" noProof="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300" noProof="0" dirty="0" smtClean="0"/>
              <a:t>Tabagisme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300" noProof="0" dirty="0" smtClean="0"/>
              <a:t>Hypertension </a:t>
            </a:r>
            <a:r>
              <a:rPr lang="fr-CA" sz="2300" u="none" noProof="0" dirty="0" smtClean="0"/>
              <a:t>artérielle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300" noProof="0" dirty="0" smtClean="0"/>
              <a:t>Consommation d’alcool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300" dirty="0" smtClean="0"/>
              <a:t>Grossesse</a:t>
            </a:r>
            <a:endParaRPr lang="fr-CA" sz="23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5460" y="1314459"/>
            <a:ext cx="3491170" cy="51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8725"/>
            <a:ext cx="9144000" cy="5629275"/>
          </a:xfrm>
          <a:solidFill>
            <a:srgbClr val="7E1022"/>
          </a:solidFill>
        </p:spPr>
        <p:txBody>
          <a:bodyPr/>
          <a:lstStyle/>
          <a:p>
            <a:pPr eaLnBrk="1" hangingPunct="1"/>
            <a:endParaRPr lang="fr-CA" altLang="en-US" noProof="0" dirty="0" smtClean="0">
              <a:solidFill>
                <a:schemeClr val="bg1"/>
              </a:solidFill>
            </a:endParaRPr>
          </a:p>
          <a:p>
            <a:pPr eaLnBrk="1" hangingPunct="1"/>
            <a:endParaRPr lang="fr-CA" altLang="en-US" noProof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4400" b="1" noProof="0" dirty="0" smtClean="0"/>
          </a:p>
          <a:p>
            <a:pPr marL="0" indent="0" algn="ctr">
              <a:buNone/>
            </a:pPr>
            <a:r>
              <a:rPr lang="fr-CA" sz="4400" b="1" u="none" noProof="0" dirty="0" smtClean="0">
                <a:solidFill>
                  <a:schemeClr val="bg1"/>
                </a:solidFill>
              </a:rPr>
              <a:t>Comment prévenir les problèmes oculaires liés au diabète?</a:t>
            </a:r>
            <a:endParaRPr lang="fr-CA" sz="4400" noProof="0" dirty="0" smtClean="0">
              <a:solidFill>
                <a:schemeClr val="bg1"/>
              </a:solidFill>
            </a:endParaRPr>
          </a:p>
          <a:p>
            <a:pPr eaLnBrk="1" hangingPunct="1"/>
            <a:endParaRPr lang="fr-CA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29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680" y="165515"/>
            <a:ext cx="5481215" cy="1663590"/>
          </a:xfrm>
        </p:spPr>
        <p:txBody>
          <a:bodyPr/>
          <a:lstStyle/>
          <a:p>
            <a:pPr algn="r"/>
            <a:r>
              <a:rPr lang="fr-CA" sz="3200" u="none" noProof="0" dirty="0" smtClean="0"/>
              <a:t>Comment prévenir les problèmes oculaires liés au diabète?</a:t>
            </a:r>
            <a:endParaRPr lang="fr-CA" sz="32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1881" y="1607520"/>
            <a:ext cx="4098330" cy="4705490"/>
          </a:xfrm>
        </p:spPr>
        <p:txBody>
          <a:bodyPr/>
          <a:lstStyle/>
          <a:p>
            <a:r>
              <a:rPr lang="fr-CA" sz="2400" u="none" noProof="0" dirty="0" smtClean="0"/>
              <a:t>Surveillez et contrôlez votre diabète.</a:t>
            </a:r>
            <a:r>
              <a:rPr lang="fr-CA" sz="2400" noProof="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000" u="none" noProof="0" dirty="0" smtClean="0"/>
              <a:t>Consultez régulièrement votre médecin et suivez ses consignes sur l’alimentation, l’exercice et les médicaments.</a:t>
            </a:r>
            <a:r>
              <a:rPr lang="fr-CA" sz="2000" noProof="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000" noProof="0" dirty="0" smtClean="0"/>
              <a:t>Consultez votre OD pour un </a:t>
            </a:r>
            <a:r>
              <a:rPr lang="fr-CA" sz="2000" u="none" noProof="0" dirty="0" smtClean="0"/>
              <a:t>examen oculovisuel</a:t>
            </a:r>
            <a:r>
              <a:rPr lang="fr-CA" sz="2000" noProof="0" dirty="0" smtClean="0"/>
              <a:t> lorsqu’on diagnostique chez vous le diabète.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000" noProof="0" dirty="0" smtClean="0"/>
              <a:t>Consultez votre OD </a:t>
            </a:r>
            <a:r>
              <a:rPr lang="fr-CA" sz="2000" u="none" noProof="0" dirty="0" smtClean="0"/>
              <a:t>une fois par année par la suite et plus souvent si c’est recommandé.</a:t>
            </a:r>
            <a:endParaRPr lang="fr-CA" sz="2000" noProof="0" dirty="0" smtClean="0"/>
          </a:p>
          <a:p>
            <a:endParaRPr lang="fr-CA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r="12821"/>
          <a:stretch>
            <a:fillRect/>
          </a:stretch>
        </p:blipFill>
        <p:spPr>
          <a:xfrm>
            <a:off x="4572000" y="2442364"/>
            <a:ext cx="4168388" cy="31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t="24541" b="19137"/>
          <a:stretch>
            <a:fillRect/>
          </a:stretch>
        </p:blipFill>
        <p:spPr>
          <a:xfrm>
            <a:off x="549565" y="3504895"/>
            <a:ext cx="7683695" cy="2884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565" y="1228045"/>
            <a:ext cx="8044869" cy="2132380"/>
          </a:xfrm>
        </p:spPr>
        <p:txBody>
          <a:bodyPr/>
          <a:lstStyle/>
          <a:p>
            <a:r>
              <a:rPr lang="fr-CA" sz="4800" u="none" noProof="0" dirty="0" smtClean="0"/>
              <a:t>Merci.</a:t>
            </a:r>
            <a:r>
              <a:rPr lang="fr-CA" sz="4800" noProof="0" dirty="0" smtClean="0"/>
              <a:t/>
            </a:r>
            <a:br>
              <a:rPr lang="fr-CA" sz="4800" noProof="0" dirty="0" smtClean="0"/>
            </a:br>
            <a:r>
              <a:rPr lang="fr-CA" sz="4800" u="none" noProof="0" dirty="0" smtClean="0"/>
              <a:t>Des questions?</a:t>
            </a:r>
            <a:endParaRPr lang="fr-CA" sz="4800" noProof="0" dirty="0"/>
          </a:p>
        </p:txBody>
      </p:sp>
    </p:spTree>
    <p:extLst>
      <p:ext uri="{BB962C8B-B14F-4D97-AF65-F5344CB8AC3E}">
        <p14:creationId xmlns:p14="http://schemas.microsoft.com/office/powerpoint/2010/main" val="316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78" y="131943"/>
            <a:ext cx="4780698" cy="989615"/>
          </a:xfrm>
        </p:spPr>
        <p:txBody>
          <a:bodyPr/>
          <a:lstStyle/>
          <a:p>
            <a:pPr algn="r"/>
            <a:r>
              <a:rPr lang="fr-CA" u="none" noProof="0" dirty="0" smtClean="0"/>
              <a:t>Diabète</a:t>
            </a:r>
            <a:endParaRPr lang="fr-CA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0864" t="-1455" r="1199" b="1455"/>
          <a:stretch/>
        </p:blipFill>
        <p:spPr>
          <a:xfrm>
            <a:off x="4572000" y="3608908"/>
            <a:ext cx="2360394" cy="32826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u="none" noProof="0" dirty="0" smtClean="0"/>
              <a:t>Le Canada compte actuellement quelque 3,3 millions de personnes qui vivent avec le diabète.</a:t>
            </a:r>
            <a:r>
              <a:rPr lang="fr-CA" sz="2400" noProof="0" dirty="0" smtClean="0"/>
              <a:t> </a:t>
            </a:r>
          </a:p>
          <a:p>
            <a:r>
              <a:rPr lang="fr-CA" sz="2400" u="none" noProof="0" dirty="0" smtClean="0"/>
              <a:t>Le diabète type 2 est la forme la plus courante de la maladie, représentant 90 % des cas.</a:t>
            </a:r>
            <a:r>
              <a:rPr lang="fr-CA" sz="2400" noProof="0" dirty="0" smtClean="0"/>
              <a:t> </a:t>
            </a:r>
          </a:p>
          <a:p>
            <a:r>
              <a:rPr lang="fr-CA" sz="2400" u="none" noProof="0" dirty="0" smtClean="0"/>
              <a:t>La prévalence du diabète type 2 grimpe en flèche</a:t>
            </a:r>
            <a:r>
              <a:rPr lang="fr-CA" sz="2400" noProof="0" dirty="0" smtClean="0"/>
              <a:t>.</a:t>
            </a:r>
          </a:p>
          <a:p>
            <a:endParaRPr lang="fr-CA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4496105" y="3884370"/>
            <a:ext cx="34911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rgbClr val="00A1E4"/>
                </a:solidFill>
              </a:rPr>
              <a:t>DIABÈTE</a:t>
            </a:r>
            <a:endParaRPr lang="fr-CA" sz="5400" dirty="0">
              <a:solidFill>
                <a:srgbClr val="00A1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3940"/>
            <a:ext cx="9144000" cy="5554060"/>
          </a:xfrm>
          <a:solidFill>
            <a:srgbClr val="71AE44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fr-CA" altLang="en-US" sz="4400" noProof="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CA" sz="4400" b="1" noProof="0" dirty="0" smtClean="0"/>
          </a:p>
          <a:p>
            <a:pPr marL="0" indent="0" algn="ctr">
              <a:buNone/>
            </a:pPr>
            <a:r>
              <a:rPr lang="fr-CA" sz="4400" b="1" noProof="0" dirty="0" smtClean="0">
                <a:solidFill>
                  <a:schemeClr val="bg1"/>
                </a:solidFill>
              </a:rPr>
              <a:t>Qu’est-ce que le diabète?</a:t>
            </a:r>
            <a:endParaRPr lang="fr-CA" sz="4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14324"/>
            <a:ext cx="4173538" cy="989615"/>
          </a:xfrm>
        </p:spPr>
        <p:txBody>
          <a:bodyPr/>
          <a:lstStyle/>
          <a:p>
            <a:pPr algn="r"/>
            <a:r>
              <a:rPr lang="fr-CA" noProof="0" dirty="0" smtClean="0"/>
              <a:t>Qu’est-ce que le diabète?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80" y="1986995"/>
            <a:ext cx="4039872" cy="4174225"/>
          </a:xfrm>
        </p:spPr>
        <p:txBody>
          <a:bodyPr/>
          <a:lstStyle/>
          <a:p>
            <a:r>
              <a:rPr lang="fr-CA" sz="2500" u="none" noProof="0" dirty="0" smtClean="0"/>
              <a:t>Le diabète est une maladie chronique qui empêche le corps de produire ou d’utiliser l’insuline</a:t>
            </a:r>
            <a:r>
              <a:rPr lang="fr-CA" sz="2500" noProof="0" dirty="0" smtClean="0"/>
              <a:t>.</a:t>
            </a:r>
          </a:p>
          <a:p>
            <a:r>
              <a:rPr lang="fr-CA" sz="2500" noProof="0" dirty="0" smtClean="0"/>
              <a:t>La maladie fait </a:t>
            </a:r>
            <a:r>
              <a:rPr lang="fr-CA" sz="2500" u="none" noProof="0" dirty="0" smtClean="0"/>
              <a:t>monter la glycémie sanguine : c’est ce qu’on appelle l’hyperglycémie.</a:t>
            </a:r>
            <a:endParaRPr lang="fr-CA" sz="2500" u="none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6904"/>
          <a:stretch/>
        </p:blipFill>
        <p:spPr>
          <a:xfrm>
            <a:off x="4572000" y="2138785"/>
            <a:ext cx="4326015" cy="30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376363"/>
            <a:ext cx="9144000" cy="5481637"/>
          </a:xfrm>
          <a:prstGeom prst="rect">
            <a:avLst/>
          </a:prstGeom>
          <a:solidFill>
            <a:srgbClr val="A73C96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u="none" dirty="0">
                <a:solidFill>
                  <a:schemeClr val="bg1"/>
                </a:solidFill>
              </a:rPr>
              <a:t>Quel est l’effet du diabète sur l’œil?</a:t>
            </a:r>
            <a:endParaRPr lang="en-CA" sz="40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CA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55" y="165515"/>
            <a:ext cx="5016321" cy="989615"/>
          </a:xfrm>
        </p:spPr>
        <p:txBody>
          <a:bodyPr/>
          <a:lstStyle/>
          <a:p>
            <a:pPr algn="r"/>
            <a:r>
              <a:rPr lang="fr-CA" sz="3600" u="none" noProof="0" dirty="0" smtClean="0"/>
              <a:t>Quel est l’effet du diabète sur l’œil?</a:t>
            </a:r>
            <a:endParaRPr lang="fr-CA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70" y="1379835"/>
            <a:ext cx="8279806" cy="4781385"/>
          </a:xfrm>
        </p:spPr>
        <p:txBody>
          <a:bodyPr/>
          <a:lstStyle/>
          <a:p>
            <a:r>
              <a:rPr lang="fr-CA" sz="2400" noProof="0" dirty="0" smtClean="0"/>
              <a:t>Le diabète </a:t>
            </a:r>
            <a:r>
              <a:rPr lang="fr-CA" sz="2400" u="none" noProof="0" dirty="0" smtClean="0"/>
              <a:t>peut avoir des répercussions sur de nombreuses parties de l’œil</a:t>
            </a:r>
            <a:r>
              <a:rPr lang="fr-CA" sz="2400" dirty="0" smtClean="0"/>
              <a:t> et causer des changements aux niveaux suivants :</a:t>
            </a:r>
            <a:endParaRPr lang="fr-CA" sz="2400" noProof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50" noProof="0" dirty="0" smtClean="0"/>
              <a:t>Myopie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50" u="none" noProof="0" dirty="0" smtClean="0"/>
              <a:t>Hypermétropie</a:t>
            </a:r>
            <a:r>
              <a:rPr lang="fr-CA" sz="2250" noProof="0" dirty="0" smtClean="0"/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50" noProof="0" dirty="0" smtClean="0"/>
              <a:t> </a:t>
            </a:r>
            <a:r>
              <a:rPr lang="fr-CA" sz="2250" u="none" noProof="0" dirty="0" smtClean="0"/>
              <a:t>Presbyopie prématurée (incapacité de focaliser sur les objets proches)</a:t>
            </a:r>
            <a:endParaRPr lang="fr-CA" sz="2400" noProof="0" dirty="0" smtClean="0"/>
          </a:p>
          <a:p>
            <a:r>
              <a:rPr lang="fr-CA" sz="2400" noProof="0" dirty="0" smtClean="0"/>
              <a:t>Elle peut aussi causer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50" u="none" noProof="0" dirty="0" smtClean="0"/>
              <a:t>Des cataractes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50" u="none" noProof="0" dirty="0" smtClean="0"/>
              <a:t>Le glaucome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50" u="none" noProof="0" dirty="0" smtClean="0"/>
              <a:t>La paralysie des nerfs qui contrôlent les muscles oculaires ou la pupille de l’œil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50" noProof="0" dirty="0" smtClean="0"/>
              <a:t>Une insensibilisation de la cornée</a:t>
            </a:r>
          </a:p>
          <a:p>
            <a:pPr marL="457200" lvl="1" indent="0">
              <a:buNone/>
            </a:pPr>
            <a:endParaRPr lang="fr-CA" sz="1600" noProof="0" dirty="0" smtClean="0"/>
          </a:p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3432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945" y="165515"/>
            <a:ext cx="5008383" cy="989615"/>
          </a:xfrm>
        </p:spPr>
        <p:txBody>
          <a:bodyPr/>
          <a:lstStyle/>
          <a:p>
            <a:pPr algn="r"/>
            <a:r>
              <a:rPr lang="fr-CA" u="none" noProof="0" dirty="0" smtClean="0"/>
              <a:t>Quel est l’effet du diabète sur l’œil?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80" y="1499977"/>
            <a:ext cx="8746225" cy="4781385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fr-CA" sz="2400" noProof="0" dirty="0" smtClean="0"/>
              <a:t>Les symptômes visuels du diabète comprennent les suivants :</a:t>
            </a:r>
          </a:p>
          <a:p>
            <a:pPr marL="742950" lvl="2" indent="-342900"/>
            <a:r>
              <a:rPr lang="fr-CA" sz="2250" noProof="0" dirty="0" smtClean="0"/>
              <a:t>Vision qui fluctue ou est floue</a:t>
            </a:r>
          </a:p>
          <a:p>
            <a:pPr marL="742950" lvl="2" indent="-342900"/>
            <a:r>
              <a:rPr lang="fr-CA" sz="2250" noProof="0" dirty="0" smtClean="0"/>
              <a:t>Vision double à l’occasion</a:t>
            </a:r>
          </a:p>
          <a:p>
            <a:pPr marL="742950" lvl="2" indent="-342900"/>
            <a:r>
              <a:rPr lang="fr-CA" sz="2250" noProof="0" dirty="0" smtClean="0"/>
              <a:t>Perte de champ visuel</a:t>
            </a:r>
          </a:p>
          <a:p>
            <a:pPr marL="742950" lvl="2" indent="-342900"/>
            <a:r>
              <a:rPr lang="fr-CA" sz="2250" noProof="0" dirty="0" smtClean="0"/>
              <a:t>Éblouissements et particules flottant dans les yeux</a:t>
            </a:r>
          </a:p>
          <a:p>
            <a:pPr marL="342900" lvl="1" indent="-342900">
              <a:buFontTx/>
              <a:buChar char="•"/>
            </a:pPr>
            <a:r>
              <a:rPr lang="fr-CA" sz="2400" u="none" noProof="0" dirty="0" smtClean="0"/>
              <a:t>Ces premiers signes du diabète sont détectés d’abord au cours d’un examen minutieux</a:t>
            </a:r>
            <a:r>
              <a:rPr lang="fr-CA" sz="2400" noProof="0" dirty="0" smtClean="0"/>
              <a:t> effectué par un DO.</a:t>
            </a:r>
          </a:p>
          <a:p>
            <a:pPr marL="342900" lvl="1" indent="-342900">
              <a:buFontTx/>
              <a:buChar char="•"/>
            </a:pPr>
            <a:r>
              <a:rPr lang="fr-CA" sz="2400" u="none" noProof="0" dirty="0" smtClean="0"/>
              <a:t>La </a:t>
            </a:r>
            <a:r>
              <a:rPr lang="fr-CA" sz="2400" i="1" u="none" noProof="0" dirty="0" smtClean="0"/>
              <a:t>rétinopathie diabétique </a:t>
            </a:r>
            <a:r>
              <a:rPr lang="fr-CA" sz="2400" u="none" noProof="0" dirty="0" smtClean="0"/>
              <a:t>constitue le problème oculaire le plus grave associé au diabète.</a:t>
            </a:r>
            <a:endParaRPr lang="fr-CA" sz="2400" noProof="0" dirty="0" smtClean="0"/>
          </a:p>
          <a:p>
            <a:endParaRPr lang="fr-CA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4005" y="4871005"/>
            <a:ext cx="2677640" cy="17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8725"/>
            <a:ext cx="9144000" cy="5629275"/>
          </a:xfrm>
          <a:solidFill>
            <a:srgbClr val="7E1022"/>
          </a:solidFill>
        </p:spPr>
        <p:txBody>
          <a:bodyPr/>
          <a:lstStyle/>
          <a:p>
            <a:pPr eaLnBrk="1" hangingPunct="1"/>
            <a:endParaRPr lang="fr-CA" altLang="en-US" noProof="0" dirty="0" smtClean="0">
              <a:solidFill>
                <a:schemeClr val="bg1"/>
              </a:solidFill>
            </a:endParaRPr>
          </a:p>
          <a:p>
            <a:pPr eaLnBrk="1" hangingPunct="1"/>
            <a:endParaRPr lang="fr-CA" altLang="en-US" noProof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4400" noProof="0" dirty="0" smtClean="0"/>
          </a:p>
          <a:p>
            <a:pPr marL="0" indent="0" algn="ctr">
              <a:buNone/>
            </a:pPr>
            <a:r>
              <a:rPr lang="fr-CA" sz="4400" b="1" u="none" noProof="0" dirty="0" smtClean="0">
                <a:solidFill>
                  <a:schemeClr val="bg1"/>
                </a:solidFill>
              </a:rPr>
              <a:t>Qu’est‑ce que la rétinopathie?</a:t>
            </a:r>
            <a:endParaRPr lang="fr-CA" sz="4400" noProof="0" dirty="0" smtClean="0">
              <a:solidFill>
                <a:schemeClr val="bg1"/>
              </a:solidFill>
            </a:endParaRPr>
          </a:p>
          <a:p>
            <a:pPr eaLnBrk="1" hangingPunct="1"/>
            <a:endParaRPr lang="fr-CA" alt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365" y="165515"/>
            <a:ext cx="5177635" cy="1366110"/>
          </a:xfrm>
        </p:spPr>
        <p:txBody>
          <a:bodyPr/>
          <a:lstStyle/>
          <a:p>
            <a:pPr algn="r"/>
            <a:r>
              <a:rPr lang="fr-CA" u="none" noProof="0" dirty="0" smtClean="0"/>
              <a:t>Qu’est‑ce que la rétinopathie?</a:t>
            </a:r>
            <a:endParaRPr lang="fr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3670" y="1531625"/>
            <a:ext cx="8500239" cy="2656325"/>
          </a:xfrm>
        </p:spPr>
        <p:txBody>
          <a:bodyPr/>
          <a:lstStyle/>
          <a:p>
            <a:r>
              <a:rPr lang="fr-CA" sz="2200" u="none" noProof="0" dirty="0" smtClean="0"/>
              <a:t>Au fil du temps, le diabète peut entraîner des changements dans la rétine</a:t>
            </a:r>
            <a:r>
              <a:rPr lang="fr-CA" sz="2200" noProof="0" dirty="0" smtClean="0"/>
              <a:t>. </a:t>
            </a:r>
          </a:p>
          <a:p>
            <a:r>
              <a:rPr lang="fr-CA" sz="2200" u="none" noProof="0" dirty="0" smtClean="0"/>
              <a:t>La rétinopathie diabétique fait son apparition lorsque les minuscules vaisseaux sanguins </a:t>
            </a:r>
            <a:r>
              <a:rPr lang="fr-CA" sz="2200" dirty="0" smtClean="0"/>
              <a:t>qui alimentent </a:t>
            </a:r>
            <a:r>
              <a:rPr lang="fr-CA" sz="2200" u="none" noProof="0" dirty="0" smtClean="0"/>
              <a:t>la rétine ou l’œil faiblissent ou enflent</a:t>
            </a:r>
            <a:r>
              <a:rPr lang="fr-CA" sz="2200" noProof="0" dirty="0" smtClean="0"/>
              <a:t>.</a:t>
            </a:r>
          </a:p>
          <a:p>
            <a:r>
              <a:rPr lang="fr-CA" sz="2200" u="none" noProof="0" dirty="0" smtClean="0"/>
              <a:t>Il en découle une fuite de sang, la formation de nouveaux vaisseaux sanguins et d’autres changements.</a:t>
            </a:r>
            <a:r>
              <a:rPr lang="fr-CA" sz="2200" noProof="0" dirty="0" smtClean="0"/>
              <a:t> </a:t>
            </a:r>
          </a:p>
          <a:p>
            <a:endParaRPr lang="fr-CA" sz="22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29995" y="4036160"/>
            <a:ext cx="2808115" cy="28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RELEASE_DATE" val="2014.06.02"/>
  <p:tag name="AS_TITLE" val="Aspose.Slides for Java"/>
  <p:tag name="AS_VERSION" val="8.6.0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5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5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Thaa" typeface="MV Boli"/>
        <a:font script="Sinh" typeface="Iskoola Pota"/>
        <a:font script="Arab" typeface="Times New Roman"/>
        <a:font script="Hant" typeface="新細明體"/>
        <a:font script="Khmr" typeface="MoolBoran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Times New Roman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Times New Roman"/>
        <a:font script="Thai" typeface="Angsana New"/>
        <a:font script="Hans" typeface="宋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맑은 고딕"/>
        <a:font script="Mong" typeface="Mongolian Baiti"/>
        <a:font script="Yiii" typeface="Microsoft Yi Baiti"/>
        <a:font script="Syrc" typeface="Estrangelo Edessa"/>
      </a:majorFont>
      <a:minorFont>
        <a:latin typeface="Calibri"/>
        <a:ea typeface=""/>
        <a:cs typeface=""/>
        <a:font script="Thaa" typeface="MV Boli"/>
        <a:font script="Sinh" typeface="Iskoola Pota"/>
        <a:font script="Arab" typeface="Arial"/>
        <a:font script="Hant" typeface="新細明體"/>
        <a:font script="Khmr" typeface="DaunPenh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Arial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Arial"/>
        <a:font script="Thai" typeface="Cordia New"/>
        <a:font script="Hans" typeface="宋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맑은 고딕"/>
        <a:font script="Mong" typeface="Mongolian Baiti"/>
        <a:font script="Yiii" typeface="Microsoft Yi Baiti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Thaa" typeface="MV Boli"/>
        <a:font script="Sinh" typeface="Iskoola Pota"/>
        <a:font script="Arab" typeface="Times New Roman"/>
        <a:font script="Hant" typeface="新細明體"/>
        <a:font script="Khmr" typeface="MoolBoran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Times New Roman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Times New Roman"/>
        <a:font script="Thai" typeface="Angsana New"/>
        <a:font script="Hans" typeface="宋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맑은 고딕"/>
        <a:font script="Mong" typeface="Mongolian Baiti"/>
        <a:font script="Yiii" typeface="Microsoft Yi Baiti"/>
        <a:font script="Syrc" typeface="Estrangelo Edessa"/>
      </a:majorFont>
      <a:minorFont>
        <a:latin typeface="Calibri"/>
        <a:ea typeface=""/>
        <a:cs typeface=""/>
        <a:font script="Thaa" typeface="MV Boli"/>
        <a:font script="Sinh" typeface="Iskoola Pota"/>
        <a:font script="Arab" typeface="Arial"/>
        <a:font script="Hant" typeface="新細明體"/>
        <a:font script="Khmr" typeface="DaunPenh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Arial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Arial"/>
        <a:font script="Thai" typeface="Cordia New"/>
        <a:font script="Hans" typeface="宋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맑은 고딕"/>
        <a:font script="Mong" typeface="Mongolian Baiti"/>
        <a:font script="Yiii" typeface="Microsoft Yi Baiti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9594</TotalTime>
  <Words>584</Words>
  <Application>Microsoft Office PowerPoint</Application>
  <PresentationFormat>On-screen Show (4:3)</PresentationFormat>
  <Paragraphs>97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Segoe UI</vt:lpstr>
      <vt:lpstr>Times New Roman</vt:lpstr>
      <vt:lpstr>Default Design</vt:lpstr>
      <vt:lpstr>PowerPoint Presentation</vt:lpstr>
      <vt:lpstr>Diabète</vt:lpstr>
      <vt:lpstr>PowerPoint Presentation</vt:lpstr>
      <vt:lpstr>Qu’est-ce que le diabète?</vt:lpstr>
      <vt:lpstr>PowerPoint Presentation</vt:lpstr>
      <vt:lpstr>Quel est l’effet du diabète sur l’œil?</vt:lpstr>
      <vt:lpstr>Quel est l’effet du diabète sur l’œil?</vt:lpstr>
      <vt:lpstr>PowerPoint Presentation</vt:lpstr>
      <vt:lpstr>Qu’est‑ce que la rétinopathie?</vt:lpstr>
      <vt:lpstr>PowerPoint Presentation</vt:lpstr>
      <vt:lpstr>PowerPoint Presentation</vt:lpstr>
      <vt:lpstr>PowerPoint Presentation</vt:lpstr>
      <vt:lpstr>PowerPoint Presentation</vt:lpstr>
      <vt:lpstr>Comment traiter la rétinopathie diabétique?</vt:lpstr>
      <vt:lpstr>PowerPoint Presentation</vt:lpstr>
      <vt:lpstr>Y a‑t‑il des facteurs de risque de rétinopathie diabétique?</vt:lpstr>
      <vt:lpstr>PowerPoint Presentation</vt:lpstr>
      <vt:lpstr>Comment prévenir les problèmes oculaires liés au diabète?</vt:lpstr>
      <vt:lpstr>Merci. Des questions?</vt:lpstr>
    </vt:vector>
  </TitlesOfParts>
  <Company>CAo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Doris</dc:creator>
  <cp:lastModifiedBy>Debra Yearwood</cp:lastModifiedBy>
  <cp:revision>146</cp:revision>
  <cp:lastPrinted>1969-12-31T19:00:00Z</cp:lastPrinted>
  <dcterms:created xsi:type="dcterms:W3CDTF">2003-08-01T17:53:20Z</dcterms:created>
  <dcterms:modified xsi:type="dcterms:W3CDTF">2016-03-23T19:40:35Z</dcterms:modified>
</cp:coreProperties>
</file>