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39" r:id="rId3"/>
    <p:sldId id="310" r:id="rId4"/>
    <p:sldId id="340" r:id="rId5"/>
    <p:sldId id="316" r:id="rId6"/>
    <p:sldId id="341" r:id="rId7"/>
    <p:sldId id="352" r:id="rId8"/>
    <p:sldId id="338" r:id="rId9"/>
    <p:sldId id="343" r:id="rId10"/>
    <p:sldId id="344" r:id="rId11"/>
    <p:sldId id="349" r:id="rId12"/>
    <p:sldId id="354" r:id="rId13"/>
    <p:sldId id="355" r:id="rId14"/>
    <p:sldId id="345" r:id="rId15"/>
    <p:sldId id="350" r:id="rId16"/>
    <p:sldId id="346" r:id="rId17"/>
    <p:sldId id="351" r:id="rId18"/>
    <p:sldId id="347" r:id="rId19"/>
    <p:sldId id="353" r:id="rId20"/>
    <p:sldId id="356" r:id="rId21"/>
    <p:sldId id="357" r:id="rId22"/>
    <p:sldId id="358" r:id="rId23"/>
  </p:sldIdLst>
  <p:sldSz cx="9144000" cy="6858000" type="screen4x3"/>
  <p:notesSz cx="6858000" cy="9180513"/>
  <p:defaultTextStyle>
    <a:defPPr>
      <a:defRPr lang="en-US"/>
    </a:defPPr>
    <a:lvl1pPr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5pPr>
    <a:lvl6pPr marL="2286000" algn="l" defTabSz="914400" rtl="0" eaLnBrk="1" latinLnBrk="0" hangingPunct="1">
      <a:defRPr kern="1200">
        <a:solidFill>
          <a:srgbClr val="000050"/>
        </a:solidFill>
        <a:latin typeface="Arial" panose="020B0604020202020204" pitchFamily="34" charset="0"/>
        <a:ea typeface="+mn-ea"/>
        <a:cs typeface="+mn-cs"/>
      </a:defRPr>
    </a:lvl6pPr>
    <a:lvl7pPr marL="2743200" algn="l" defTabSz="914400" rtl="0" eaLnBrk="1" latinLnBrk="0" hangingPunct="1">
      <a:defRPr kern="1200">
        <a:solidFill>
          <a:srgbClr val="000050"/>
        </a:solidFill>
        <a:latin typeface="Arial" panose="020B0604020202020204" pitchFamily="34" charset="0"/>
        <a:ea typeface="+mn-ea"/>
        <a:cs typeface="+mn-cs"/>
      </a:defRPr>
    </a:lvl7pPr>
    <a:lvl8pPr marL="3200400" algn="l" defTabSz="914400" rtl="0" eaLnBrk="1" latinLnBrk="0" hangingPunct="1">
      <a:defRPr kern="1200">
        <a:solidFill>
          <a:srgbClr val="000050"/>
        </a:solidFill>
        <a:latin typeface="Arial" panose="020B0604020202020204" pitchFamily="34" charset="0"/>
        <a:ea typeface="+mn-ea"/>
        <a:cs typeface="+mn-cs"/>
      </a:defRPr>
    </a:lvl8pPr>
    <a:lvl9pPr marL="3657600" algn="l" defTabSz="914400" rtl="0" eaLnBrk="1" latinLnBrk="0" hangingPunct="1">
      <a:defRPr kern="1200">
        <a:solidFill>
          <a:srgbClr val="000050"/>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C96"/>
    <a:srgbClr val="000050"/>
    <a:srgbClr val="00A1E4"/>
    <a:srgbClr val="609331"/>
    <a:srgbClr val="009B8A"/>
    <a:srgbClr val="F15F22"/>
    <a:srgbClr val="71AE44"/>
    <a:srgbClr val="7E1022"/>
    <a:srgbClr val="71AE3A"/>
    <a:srgbClr val="45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293" autoAdjust="0"/>
    <p:restoredTop sz="81829" autoAdjust="0"/>
  </p:normalViewPr>
  <p:slideViewPr>
    <p:cSldViewPr>
      <p:cViewPr varScale="1">
        <p:scale>
          <a:sx n="110" d="100"/>
          <a:sy n="110" d="100"/>
        </p:scale>
        <p:origin x="-24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988" y="96"/>
      </p:cViewPr>
      <p:guideLst>
        <p:guide orient="horz" pos="2891"/>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7" name="Rectangle 3"/>
          <p:cNvSpPr>
            <a:spLocks noGrp="1" noChangeArrowheads="1"/>
          </p:cNvSpPr>
          <p:nvPr>
            <p:ph type="dt" sz="quarter"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defRPr>
            </a:lvl1pPr>
          </a:lstStyle>
          <a:p>
            <a:pPr>
              <a:defRPr/>
            </a:pPr>
            <a:endParaRPr lang="en-US" altLang="en-US"/>
          </a:p>
        </p:txBody>
      </p:sp>
      <p:sp>
        <p:nvSpPr>
          <p:cNvPr id="93188" name="Rectangle 4"/>
          <p:cNvSpPr>
            <a:spLocks noGrp="1" noChangeArrowheads="1"/>
          </p:cNvSpPr>
          <p:nvPr>
            <p:ph type="ftr" sz="quarter" idx="2"/>
          </p:nvPr>
        </p:nvSpPr>
        <p:spPr bwMode="auto">
          <a:xfrm>
            <a:off x="0" y="8720138"/>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9" name="Rectangle 5"/>
          <p:cNvSpPr>
            <a:spLocks noGrp="1" noChangeArrowheads="1"/>
          </p:cNvSpPr>
          <p:nvPr>
            <p:ph type="sldNum" sz="quarter" idx="3"/>
          </p:nvPr>
        </p:nvSpPr>
        <p:spPr bwMode="auto">
          <a:xfrm>
            <a:off x="3884613" y="8720138"/>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a:solidFill>
                  <a:schemeClr val="tx1"/>
                </a:solidFill>
              </a:defRPr>
            </a:lvl1pPr>
          </a:lstStyle>
          <a:p>
            <a:pPr>
              <a:defRPr/>
            </a:pPr>
            <a:fld id="{5FF93FEA-EAF5-4F61-A404-29729A9781BD}" type="slidenum">
              <a:rPr lang="en-US" altLang="en-US"/>
              <a:pPr>
                <a:defRPr/>
              </a:pPr>
              <a:t>‹N°›</a:t>
            </a:fld>
            <a:endParaRPr lang="fr-CA" altLang="en-US"/>
          </a:p>
        </p:txBody>
      </p:sp>
    </p:spTree>
    <p:extLst>
      <p:ext uri="{BB962C8B-B14F-4D97-AF65-F5344CB8AC3E}">
        <p14:creationId xmlns:p14="http://schemas.microsoft.com/office/powerpoint/2010/main" val="5006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0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0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fld id="{8128F568-A01F-4173-BAF6-43296F6DEE4A}" type="slidenum">
              <a:rPr lang="en-US" altLang="en-US"/>
              <a:pPr>
                <a:defRPr/>
              </a:pPr>
              <a:t>‹N°›</a:t>
            </a:fld>
            <a:endParaRPr lang="fr-CA" altLang="en-US"/>
          </a:p>
        </p:txBody>
      </p:sp>
    </p:spTree>
    <p:extLst>
      <p:ext uri="{BB962C8B-B14F-4D97-AF65-F5344CB8AC3E}">
        <p14:creationId xmlns:p14="http://schemas.microsoft.com/office/powerpoint/2010/main" val="1587487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F34E65A3-D5E1-47D0-99E3-75CB9CF5D364}" type="slidenum">
              <a:rPr lang="en-US" altLang="en-US" smtClean="0">
                <a:latin typeface="Times New Roman" panose="02020603050405020304" pitchFamily="18" charset="0"/>
              </a:rPr>
              <a:pPr/>
              <a:t>1</a:t>
            </a:fld>
            <a:endParaRPr lang="fr-CA" altLang="en-US" smtClean="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87849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Il y a deux types de DMLA : la DMLA sèche et la DMLA humide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La plus répandue est la forme sèche.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C’est la forme la plus bénigne qui entraîne une dégénérescence graduelle des tissus du centre de la rétine qui constituent la macula, et les symptômes font en général leur apparition lentement, avec le temps.</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La forme humide s’entend d’une fuite ou d’un saignement soudains causés par la faiblesse de vaisseaux sanguins situés sous la macula, et les symptômes évoluent rapidement.</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La DMLA humide cause environ 10 % des cas, mais la forme sèche peut devenir humide avec le temps.</a:t>
            </a:r>
          </a:p>
          <a:p>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11</a:t>
            </a:fld>
            <a:endParaRPr lang="fr-CA" altLang="en-US"/>
          </a:p>
        </p:txBody>
      </p:sp>
    </p:spTree>
    <p:extLst>
      <p:ext uri="{BB962C8B-B14F-4D97-AF65-F5344CB8AC3E}">
        <p14:creationId xmlns:p14="http://schemas.microsoft.com/office/powerpoint/2010/main" val="385241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kern="1200" dirty="0" smtClean="0">
                <a:solidFill>
                  <a:schemeClr val="tx1"/>
                </a:solidFill>
                <a:effectLst/>
                <a:latin typeface="Arial" panose="020B0604020202020204" pitchFamily="34" charset="0"/>
              </a:rPr>
              <a:t>L’un des signes médicaux précoces les plus courants de la DMLA sèche est la présence de petits dépôts jaune-blanc appelés drusens, qui s’accumulent sous la rétine. </a:t>
            </a:r>
          </a:p>
          <a:p>
            <a:r>
              <a:rPr lang="fr-CA" sz="1200" b="0" i="0" kern="1200" dirty="0" smtClean="0">
                <a:solidFill>
                  <a:schemeClr val="tx1"/>
                </a:solidFill>
                <a:effectLst/>
                <a:latin typeface="Arial" panose="020B0604020202020204" pitchFamily="34" charset="0"/>
              </a:rPr>
              <a:t>Ces dépôts peuvent affecter la rétine sus-jacente, particulièrement les cellules photosensibles de la macula. Cependant, la présence de drusens ne signifie pas nécessairement qu’une personne développera la DMLA. </a:t>
            </a:r>
          </a:p>
          <a:p>
            <a:r>
              <a:rPr lang="fr-CA" sz="1200" b="0" i="0" kern="1200" dirty="0" smtClean="0">
                <a:solidFill>
                  <a:schemeClr val="tx1"/>
                </a:solidFill>
                <a:effectLst/>
                <a:latin typeface="Arial" panose="020B0604020202020204" pitchFamily="34" charset="0"/>
              </a:rPr>
              <a:t>En fait, bon nombre de personnes de plus 60 ans ont un type de drusen inoffensif.</a:t>
            </a:r>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12</a:t>
            </a:fld>
            <a:endParaRPr lang="fr-CA" altLang="en-US"/>
          </a:p>
        </p:txBody>
      </p:sp>
    </p:spTree>
    <p:extLst>
      <p:ext uri="{BB962C8B-B14F-4D97-AF65-F5344CB8AC3E}">
        <p14:creationId xmlns:p14="http://schemas.microsoft.com/office/powerpoint/2010/main" val="41902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kern="1200" dirty="0" smtClean="0">
                <a:solidFill>
                  <a:schemeClr val="tx1"/>
                </a:solidFill>
                <a:effectLst/>
                <a:latin typeface="Arial" panose="020B0604020202020204" pitchFamily="34" charset="0"/>
              </a:rPr>
              <a:t>Reconnaître et ensuite gérer rapidement la DMLA humide peut aider à stopper la perte visuelle. </a:t>
            </a:r>
          </a:p>
          <a:p>
            <a:r>
              <a:rPr lang="fr-CA" sz="1200" b="0" i="0" kern="1200" dirty="0" smtClean="0">
                <a:solidFill>
                  <a:schemeClr val="tx1"/>
                </a:solidFill>
                <a:effectLst/>
                <a:latin typeface="Arial" panose="020B0604020202020204" pitchFamily="34" charset="0"/>
              </a:rPr>
              <a:t>C’est pourquoi il est tellement important de parler à votre spécialiste de la vue dès que vous remarquez un changement dans votre vision.</a:t>
            </a:r>
          </a:p>
          <a:p>
            <a:r>
              <a:rPr lang="fr-CA" sz="1200" b="0" i="0" kern="1200" dirty="0" smtClean="0">
                <a:solidFill>
                  <a:schemeClr val="tx1"/>
                </a:solidFill>
                <a:effectLst/>
                <a:latin typeface="Arial" panose="020B0604020202020204" pitchFamily="34" charset="0"/>
              </a:rPr>
              <a:t>La DMLA humide comprend la croissance inattendue de vaisseaux sanguins anormaux sous la rétine qui se rendent jusqu’à la macula, entraînant ainsi des fuites de sang et de liquide. </a:t>
            </a:r>
          </a:p>
          <a:p>
            <a:r>
              <a:rPr lang="fr-CA" sz="1200" b="0" i="0" kern="1200" dirty="0" smtClean="0">
                <a:solidFill>
                  <a:schemeClr val="tx1"/>
                </a:solidFill>
                <a:effectLst/>
                <a:latin typeface="Arial" panose="020B0604020202020204" pitchFamily="34" charset="0"/>
              </a:rPr>
              <a:t>Les cellules de la macula sont alors endommagées, ce qui cause des taches aveugles au milieu de l’œil et une vision floue. Lorsque la DMLA humide atteint un œil, les chances de développer la maladie dans l’autre œil augmentent considérablement.</a:t>
            </a:r>
          </a:p>
          <a:p>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13</a:t>
            </a:fld>
            <a:endParaRPr lang="fr-CA" altLang="en-US"/>
          </a:p>
        </p:txBody>
      </p:sp>
    </p:spTree>
    <p:extLst>
      <p:ext uri="{BB962C8B-B14F-4D97-AF65-F5344CB8AC3E}">
        <p14:creationId xmlns:p14="http://schemas.microsoft.com/office/powerpoint/2010/main" val="420083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BF597DED-773E-4A92-9774-EF3F97EED185}" type="slidenum">
              <a:rPr lang="en-US" altLang="en-US" smtClean="0">
                <a:latin typeface="Times New Roman" panose="02020603050405020304" pitchFamily="18" charset="0"/>
              </a:rPr>
              <a:pPr/>
              <a:t>14</a:t>
            </a:fld>
            <a:endParaRPr lang="fr-CA" altLang="en-US"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09629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Le risque d’apparition de la DMLA augmente avec l’âge.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Les groupes à risque élevé comprennent les fumeurs et les personnes qui ont été très exposées aux rayons UV.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On établit aussi un lien entre la DMLA et des problèmes comme l’hypertension artérielle, l’artériosclérose et les antécédents familiaux de DMLA.</a:t>
            </a:r>
          </a:p>
          <a:p>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15</a:t>
            </a:fld>
            <a:endParaRPr lang="fr-CA" altLang="en-US"/>
          </a:p>
        </p:txBody>
      </p:sp>
    </p:spTree>
    <p:extLst>
      <p:ext uri="{BB962C8B-B14F-4D97-AF65-F5344CB8AC3E}">
        <p14:creationId xmlns:p14="http://schemas.microsoft.com/office/powerpoint/2010/main" val="3571025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5DEB5240-7E9C-4FD4-A5E6-D9D8C4F42BC8}" type="slidenum">
              <a:rPr lang="en-US" altLang="en-US" smtClean="0">
                <a:latin typeface="Times New Roman" panose="02020603050405020304" pitchFamily="18" charset="0"/>
              </a:rPr>
              <a:pPr/>
              <a:t>16</a:t>
            </a:fld>
            <a:endParaRPr lang="fr-CA" altLang="en-US" smtClean="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CA" altLang="en-US" dirty="0" smtClean="0"/>
          </a:p>
        </p:txBody>
      </p:sp>
    </p:spTree>
    <p:extLst>
      <p:ext uri="{BB962C8B-B14F-4D97-AF65-F5344CB8AC3E}">
        <p14:creationId xmlns:p14="http://schemas.microsoft.com/office/powerpoint/2010/main" val="206123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On croit qu’une protection permanente contre les rayons UV et une bonne nutrition jouent un rôle clé dans la prévention de la DMLA.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Il est recommandé de mener une vie saine en gardant votre tension artérielle basse, mangeant moins d’aliments gras et évitant de fumer. Une alimentation riche en antioxydants comme le bêta-carotène (forme de vitamine A), les vitamines C et E, le zinc, la lutéine, la zéaxanthine, le sélénium et les acides gras oméga‑3 peuvent aider à prévenir la DMLA. La plupart de ces antioxydants existent à l’état naturel dans les fruits et les légumes à feuilles vertes.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Les examens de la vue réguliers effectués par un docteur en optométrie jouent aussi un rôle important dans le dépistage précoce de la DMLA.</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smtClean="0">
                <a:solidFill>
                  <a:schemeClr val="tx1"/>
                </a:solidFill>
                <a:effectLst/>
                <a:latin typeface="Arial" panose="020B0604020202020204" pitchFamily="34" charset="0"/>
              </a:rPr>
              <a:t>L’examen de la vue peut révéler les premiers signes de la DMLA, même s’il n’y a aucun symptôme.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Votre docteur en optométrie peut discuter de façons de réduire au minimum le risque de perte de vision à cause de la DMLA.</a:t>
            </a:r>
          </a:p>
          <a:p>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17</a:t>
            </a:fld>
            <a:endParaRPr lang="fr-CA" altLang="en-US"/>
          </a:p>
        </p:txBody>
      </p:sp>
    </p:spTree>
    <p:extLst>
      <p:ext uri="{BB962C8B-B14F-4D97-AF65-F5344CB8AC3E}">
        <p14:creationId xmlns:p14="http://schemas.microsoft.com/office/powerpoint/2010/main" val="4019995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097389C-44B6-4487-ADF8-799AFF82E895}" type="slidenum">
              <a:rPr lang="en-US" altLang="en-US" smtClean="0">
                <a:latin typeface="Times New Roman" panose="02020603050405020304" pitchFamily="18" charset="0"/>
              </a:rPr>
              <a:pPr/>
              <a:t>18</a:t>
            </a:fld>
            <a:endParaRPr lang="fr-CA"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fr-CA" smtClean="0"/>
              <a:t>Dossier n</a:t>
            </a:r>
            <a:r>
              <a:rPr lang="fr-CA" baseline="30000" smtClean="0"/>
              <a:t>o</a:t>
            </a:r>
            <a:r>
              <a:rPr lang="fr-CA" smtClean="0"/>
              <a:t> : 1461692Exclusive </a:t>
            </a:r>
          </a:p>
        </p:txBody>
      </p:sp>
    </p:spTree>
    <p:extLst>
      <p:ext uri="{BB962C8B-B14F-4D97-AF65-F5344CB8AC3E}">
        <p14:creationId xmlns:p14="http://schemas.microsoft.com/office/powerpoint/2010/main" val="3721420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On traite actuellement la DMLA sèche par des suppléments de vitamines oculaires et des modifications des habitudes de vie comme l’exercice, le port de lunettes fumées pour réduire l’exposition aux rayons UV et l’abandon du tabac.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Il est possible de traiter de nombreux cas de DMLA humide en injectant des médicaments dans l’œil pour colmater les fuites des vaisseaux sanguins.</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Le dépistage précoce et l’intervention rapide jouent un rôle crucial dans le traitement de la DMLA humide. Certaines vitamines peuvent aussi aider à ralentir l’évolution de la DMLA. </a:t>
            </a:r>
          </a:p>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Les vitamines ne renverseront aucune perte de vision qui existe déjà et n’empêcheront pas non plus complètement la DMLA d’évoluer. Des examens de la vue périodiques et les conseils de votre docteur en optométrie vous indiqueront quand de nouveaux traitements deviendront disponibles.</a:t>
            </a:r>
          </a:p>
          <a:p>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19</a:t>
            </a:fld>
            <a:endParaRPr lang="fr-CA" altLang="en-US"/>
          </a:p>
        </p:txBody>
      </p:sp>
    </p:spTree>
    <p:extLst>
      <p:ext uri="{BB962C8B-B14F-4D97-AF65-F5344CB8AC3E}">
        <p14:creationId xmlns:p14="http://schemas.microsoft.com/office/powerpoint/2010/main" val="2701029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097389C-44B6-4487-ADF8-799AFF82E895}" type="slidenum">
              <a:rPr lang="en-US" altLang="en-US" smtClean="0">
                <a:latin typeface="Times New Roman" panose="02020603050405020304" pitchFamily="18" charset="0"/>
              </a:rPr>
              <a:pPr/>
              <a:t>20</a:t>
            </a:fld>
            <a:endParaRPr lang="fr-CA"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73741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mtClean="0"/>
              <a:t>Plus de Canadiens sont atteints de DMLA que du cancer du sein, du cancer de la prostate, de la maladie de Parkinson et de la maladie d’Alzheimer, tous réunis</a:t>
            </a:r>
          </a:p>
          <a:p>
            <a:pPr marL="171450" indent="-171450">
              <a:buFont typeface="Arial" panose="020B0604020202020204" pitchFamily="34" charset="0"/>
              <a:buChar char="•"/>
            </a:pPr>
            <a:r>
              <a:rPr lang="fr-CA" smtClean="0"/>
              <a:t>La DMLA est peu connue</a:t>
            </a:r>
          </a:p>
          <a:p>
            <a:pPr marL="171450" indent="-171450">
              <a:buFont typeface="Arial" panose="020B0604020202020204" pitchFamily="34" charset="0"/>
              <a:buChar char="•"/>
            </a:pPr>
            <a:r>
              <a:rPr lang="fr-CA" smtClean="0"/>
              <a:t>Avec le vieillissement de la population, le nombre des patients atteints de DMLA devrait doubler au cours des 25 prochaines années</a:t>
            </a:r>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2</a:t>
            </a:fld>
            <a:endParaRPr lang="fr-CA" altLang="en-US"/>
          </a:p>
        </p:txBody>
      </p:sp>
    </p:spTree>
    <p:extLst>
      <p:ext uri="{BB962C8B-B14F-4D97-AF65-F5344CB8AC3E}">
        <p14:creationId xmlns:p14="http://schemas.microsoft.com/office/powerpoint/2010/main" val="912864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kern="1200" dirty="0" smtClean="0">
                <a:solidFill>
                  <a:schemeClr val="tx1"/>
                </a:solidFill>
                <a:effectLst/>
                <a:latin typeface="Arial" panose="020B0604020202020204" pitchFamily="34" charset="0"/>
              </a:rPr>
              <a:t>Beaucoup de patients qui ont subi une perte de vision à cause de la DMLA peuvent trouver utiles les aides à la faible vision. Votre docteur en optométrie peut prescrire des lentilles grossissantes pour améliorer la vision à distance et la vision de lecture. Ces aides ne ramènent pas la vision à son niveau normal, mais elles permettent aux gens de tirer le maximum de leur vision restante. Votre docteur en optométrie peut aussi vous apprendre à utiliser une grille Amsler, qui peut aider à vérifier l’évolution de la DMLA à domicile. Il importe de communiquer avec votre docteur en optométrie si vous remarquez des changements dans votre vision centrale.</a:t>
            </a:r>
          </a:p>
          <a:p>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21</a:t>
            </a:fld>
            <a:endParaRPr lang="fr-CA" altLang="en-US"/>
          </a:p>
        </p:txBody>
      </p:sp>
    </p:spTree>
    <p:extLst>
      <p:ext uri="{BB962C8B-B14F-4D97-AF65-F5344CB8AC3E}">
        <p14:creationId xmlns:p14="http://schemas.microsoft.com/office/powerpoint/2010/main" val="1452878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22</a:t>
            </a:fld>
            <a:endParaRPr lang="fr-CA"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71270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3</a:t>
            </a:fld>
            <a:endParaRPr lang="fr-CA"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70241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800" dirty="0" smtClean="0"/>
              <a:t>Qu’est-ce que la basse vision? </a:t>
            </a:r>
          </a:p>
          <a:p>
            <a:pPr lvl="1"/>
            <a:r>
              <a:rPr lang="fr-CA" sz="2400" dirty="0" smtClean="0"/>
              <a:t>Une diminution permanente de la capacité de vision d’une personne qui interfère avec sa capacité d’effectuer des tâches visuelles courantes.</a:t>
            </a:r>
          </a:p>
          <a:p>
            <a:pPr marL="0" indent="0">
              <a:buNone/>
            </a:pPr>
            <a:endParaRPr lang="fr-CA" sz="2400" dirty="0" smtClean="0"/>
          </a:p>
          <a:p>
            <a:pPr lvl="0"/>
            <a:endParaRPr lang="fr-CA" sz="2800" dirty="0" smtClean="0"/>
          </a:p>
          <a:p>
            <a:pPr lvl="1"/>
            <a:endParaRPr lang="fr-CA" sz="2400" dirty="0" smtClean="0"/>
          </a:p>
          <a:p>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4</a:t>
            </a:fld>
            <a:endParaRPr lang="fr-CA" altLang="en-US"/>
          </a:p>
        </p:txBody>
      </p:sp>
    </p:spTree>
    <p:extLst>
      <p:ext uri="{BB962C8B-B14F-4D97-AF65-F5344CB8AC3E}">
        <p14:creationId xmlns:p14="http://schemas.microsoft.com/office/powerpoint/2010/main" val="181069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BF597DED-773E-4A92-9774-EF3F97EED185}" type="slidenum">
              <a:rPr lang="en-US" altLang="en-US" smtClean="0">
                <a:latin typeface="Times New Roman" panose="02020603050405020304" pitchFamily="18" charset="0"/>
              </a:rPr>
              <a:pPr/>
              <a:t>5</a:t>
            </a:fld>
            <a:endParaRPr lang="fr-CA" altLang="en-US"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76421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(penser au film d’une caméra)</a:t>
            </a:r>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6</a:t>
            </a:fld>
            <a:endParaRPr lang="fr-CA" altLang="en-US"/>
          </a:p>
        </p:txBody>
      </p:sp>
    </p:spTree>
    <p:extLst>
      <p:ext uri="{BB962C8B-B14F-4D97-AF65-F5344CB8AC3E}">
        <p14:creationId xmlns:p14="http://schemas.microsoft.com/office/powerpoint/2010/main" val="320506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097389C-44B6-4487-ADF8-799AFF82E895}" type="slidenum">
              <a:rPr lang="en-US" altLang="en-US" smtClean="0">
                <a:latin typeface="Times New Roman" panose="02020603050405020304" pitchFamily="18" charset="0"/>
              </a:rPr>
              <a:pPr/>
              <a:t>8</a:t>
            </a:fld>
            <a:endParaRPr lang="fr-CA"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24448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kern="1200" dirty="0" smtClean="0">
                <a:solidFill>
                  <a:schemeClr val="tx1"/>
                </a:solidFill>
                <a:effectLst/>
                <a:latin typeface="Arial" panose="020B0604020202020204" pitchFamily="34" charset="0"/>
              </a:rPr>
              <a:t>Il est possible de détecter la DMLA précoce au cours d’examens routiniers de la santé oculovisuelle.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kern="1200" dirty="0" smtClean="0">
                <a:solidFill>
                  <a:schemeClr val="tx1"/>
                </a:solidFill>
                <a:effectLst/>
                <a:latin typeface="Arial" panose="020B0604020202020204" pitchFamily="34" charset="0"/>
              </a:rPr>
              <a:t>Les lunettes ne peuvent corriger ce point flou ni la sensation de la présence de saletés qui empêchent de voir clairement.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kern="1200" dirty="0" smtClean="0">
                <a:solidFill>
                  <a:schemeClr val="tx1"/>
                </a:solidFill>
                <a:effectLst/>
                <a:latin typeface="Arial" panose="020B0604020202020204" pitchFamily="34" charset="0"/>
              </a:rPr>
              <a:t>Avec le temps, la surface floue peut s’étendre et empêcher de lire et de reconnaître des visages.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kern="1200" dirty="0" smtClean="0">
                <a:solidFill>
                  <a:schemeClr val="tx1"/>
                </a:solidFill>
                <a:effectLst/>
                <a:latin typeface="Arial" panose="020B0604020202020204" pitchFamily="34" charset="0"/>
              </a:rPr>
              <a:t>D’autres symptômes de la DMLA peuvent faire que des lignes droites peuvent sembler ondulées ou déformées et des points noirs peuvent bloquer certaines parties de la vision centrale.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kern="1200" dirty="0" smtClean="0">
                <a:solidFill>
                  <a:schemeClr val="tx1"/>
                </a:solidFill>
                <a:effectLst/>
                <a:latin typeface="Arial" panose="020B0604020202020204" pitchFamily="34" charset="0"/>
              </a:rPr>
              <a:t>La DMLA ne cause aucune douleur au patient.</a:t>
            </a:r>
          </a:p>
          <a:p>
            <a:endParaRPr lang="fr-CA" dirty="0"/>
          </a:p>
        </p:txBody>
      </p:sp>
      <p:sp>
        <p:nvSpPr>
          <p:cNvPr id="4" name="Slide Number Placeholder 3"/>
          <p:cNvSpPr>
            <a:spLocks noGrp="1"/>
          </p:cNvSpPr>
          <p:nvPr>
            <p:ph type="sldNum" sz="quarter" idx="10"/>
          </p:nvPr>
        </p:nvSpPr>
        <p:spPr/>
        <p:txBody>
          <a:bodyPr/>
          <a:lstStyle/>
          <a:p>
            <a:pPr>
              <a:defRPr/>
            </a:pPr>
            <a:fld id="{8128F568-A01F-4173-BAF6-43296F6DEE4A}" type="slidenum">
              <a:rPr lang="en-US" altLang="en-US" smtClean="0"/>
              <a:pPr>
                <a:defRPr/>
              </a:pPr>
              <a:t>9</a:t>
            </a:fld>
            <a:endParaRPr lang="fr-CA" altLang="en-US"/>
          </a:p>
        </p:txBody>
      </p:sp>
    </p:spTree>
    <p:extLst>
      <p:ext uri="{BB962C8B-B14F-4D97-AF65-F5344CB8AC3E}">
        <p14:creationId xmlns:p14="http://schemas.microsoft.com/office/powerpoint/2010/main" val="174327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10</a:t>
            </a:fld>
            <a:endParaRPr lang="fr-CA"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92761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05"/>
          <p:cNvPicPr>
            <a:picLocks noChangeAspect="1"/>
          </p:cNvPicPr>
          <p:nvPr userDrawn="1"/>
        </p:nvPicPr>
        <p:blipFill>
          <a:blip r:embed="rId2">
            <a:extLst>
              <a:ext uri="{28A0092B-C50C-407E-A947-70E740481C1C}">
                <a14:useLocalDpi xmlns:a14="http://schemas.microsoft.com/office/drawing/2010/main" val="0"/>
              </a:ext>
            </a:extLst>
          </a:blip>
          <a:srcRect l="8824" t="11818" r="13725" b="11818"/>
          <a:stretch>
            <a:fillRect/>
          </a:stretch>
        </p:blipFill>
        <p:spPr bwMode="auto">
          <a:xfrm>
            <a:off x="304800" y="304800"/>
            <a:ext cx="3200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600200"/>
            <a:ext cx="7772400" cy="4029755"/>
          </a:xfrm>
        </p:spPr>
        <p:txBody>
          <a:bodyPr/>
          <a:lstStyle>
            <a:lvl1pPr>
              <a:defRPr sz="4000"/>
            </a:lvl1pPr>
          </a:lstStyle>
          <a:p>
            <a:pPr lvl="0"/>
            <a:r>
              <a:rPr lang="en-US" altLang="en-US" noProof="0" dirty="0" smtClean="0"/>
              <a:t>Click to edit Master title style</a:t>
            </a:r>
          </a:p>
        </p:txBody>
      </p:sp>
    </p:spTree>
    <p:extLst>
      <p:ext uri="{BB962C8B-B14F-4D97-AF65-F5344CB8AC3E}">
        <p14:creationId xmlns:p14="http://schemas.microsoft.com/office/powerpoint/2010/main" val="23734987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8945" y="314324"/>
            <a:ext cx="4856593" cy="1293196"/>
          </a:xfrm>
        </p:spPr>
        <p:txBody>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1269F01-1FC2-4C1B-BAE3-AEC4E5EF7255}" type="slidenum">
              <a:rPr lang="en-US" altLang="en-US"/>
              <a:pPr>
                <a:defRPr/>
              </a:pPr>
              <a:t>‹N°›</a:t>
            </a:fld>
            <a:endParaRPr lang="en-US" altLang="en-US"/>
          </a:p>
        </p:txBody>
      </p:sp>
    </p:spTree>
    <p:extLst>
      <p:ext uri="{BB962C8B-B14F-4D97-AF65-F5344CB8AC3E}">
        <p14:creationId xmlns:p14="http://schemas.microsoft.com/office/powerpoint/2010/main" val="163664213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09247B05-0CBB-4C1E-B5A6-6BD0F4BDE310}" type="slidenum">
              <a:rPr lang="en-US" altLang="en-US"/>
              <a:pPr>
                <a:defRPr/>
              </a:pPr>
              <a:t>‹N°›</a:t>
            </a:fld>
            <a:endParaRPr lang="en-US" altLang="en-US"/>
          </a:p>
        </p:txBody>
      </p:sp>
    </p:spTree>
    <p:extLst>
      <p:ext uri="{BB962C8B-B14F-4D97-AF65-F5344CB8AC3E}">
        <p14:creationId xmlns:p14="http://schemas.microsoft.com/office/powerpoint/2010/main" val="3815764476"/>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3050" y="241410"/>
            <a:ext cx="4949950" cy="1366110"/>
          </a:xfrm>
        </p:spPr>
        <p:txBody>
          <a:bodyPr/>
          <a:lstStyle>
            <a:lvl1pPr>
              <a:defRPr sz="4000">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2362200"/>
            <a:ext cx="4038600" cy="3657600"/>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Online Image Placeholder 3"/>
          <p:cNvSpPr>
            <a:spLocks noGrp="1"/>
          </p:cNvSpPr>
          <p:nvPr>
            <p:ph type="clipArt" sz="half" idx="2"/>
          </p:nvPr>
        </p:nvSpPr>
        <p:spPr>
          <a:xfrm>
            <a:off x="4648200" y="2362200"/>
            <a:ext cx="4038600" cy="3657600"/>
          </a:xfrm>
        </p:spPr>
        <p:txBody>
          <a:bodyPr/>
          <a:lstStyle/>
          <a:p>
            <a:pPr lvl="0"/>
            <a:endParaRPr lang="en-US" noProof="0" dirty="0" smtClean="0"/>
          </a:p>
        </p:txBody>
      </p:sp>
    </p:spTree>
    <p:extLst>
      <p:ext uri="{BB962C8B-B14F-4D97-AF65-F5344CB8AC3E}">
        <p14:creationId xmlns:p14="http://schemas.microsoft.com/office/powerpoint/2010/main" val="15501689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4840" y="314324"/>
            <a:ext cx="4780698" cy="989615"/>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523876" y="1607520"/>
            <a:ext cx="8229600" cy="47813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10899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15743841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8200" y="313949"/>
            <a:ext cx="4098025" cy="1217675"/>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62200"/>
            <a:ext cx="4038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74124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620885"/>
            <a:ext cx="7886700" cy="1069803"/>
          </a:xfrm>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305574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917884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16030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013" y="842165"/>
            <a:ext cx="2949575" cy="1600200"/>
          </a:xfrm>
        </p:spPr>
        <p:txBody>
          <a:bodyPr anchor="b"/>
          <a:lstStyle>
            <a:lvl1pPr>
              <a:defRPr sz="3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788" y="842165"/>
            <a:ext cx="4629150" cy="5411788"/>
          </a:xfrm>
        </p:spPr>
        <p:txBody>
          <a:bodyPr/>
          <a:lstStyle>
            <a:lvl1pPr>
              <a:defRPr sz="3200">
                <a:latin typeface="Segoe UI" panose="020B0502040204020203" pitchFamily="34" charset="0"/>
                <a:ea typeface="Segoe UI" panose="020B0502040204020203" pitchFamily="34" charset="0"/>
                <a:cs typeface="Segoe UI" panose="020B0502040204020203" pitchFamily="34" charset="0"/>
              </a:defRPr>
            </a:lvl1pPr>
            <a:lvl2pPr>
              <a:defRPr sz="2800">
                <a:latin typeface="Segoe UI" panose="020B0502040204020203" pitchFamily="34" charset="0"/>
                <a:ea typeface="Segoe UI" panose="020B0502040204020203" pitchFamily="34" charset="0"/>
                <a:cs typeface="Segoe UI" panose="020B0502040204020203" pitchFamily="34" charset="0"/>
              </a:defRPr>
            </a:lvl2pPr>
            <a:lvl3pPr>
              <a:defRPr sz="2400">
                <a:latin typeface="Segoe UI" panose="020B0502040204020203" pitchFamily="34" charset="0"/>
                <a:ea typeface="Segoe UI" panose="020B0502040204020203" pitchFamily="34" charset="0"/>
                <a:cs typeface="Segoe UI" panose="020B0502040204020203" pitchFamily="34" charset="0"/>
              </a:defRPr>
            </a:lvl3pPr>
            <a:lvl4pPr>
              <a:defRPr sz="2000">
                <a:latin typeface="Segoe UI" panose="020B0502040204020203" pitchFamily="34" charset="0"/>
                <a:ea typeface="Segoe UI" panose="020B0502040204020203" pitchFamily="34" charset="0"/>
                <a:cs typeface="Segoe UI" panose="020B0502040204020203" pitchFamily="34" charset="0"/>
              </a:defRPr>
            </a:lvl4pPr>
            <a:lvl5pPr>
              <a:defRPr sz="20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8473" y="2442365"/>
            <a:ext cx="2949575" cy="3811588"/>
          </a:xfrm>
        </p:spPr>
        <p:txBody>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16900332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EFDB001-D334-4CEF-8C70-6CC35A6A3C02}" type="slidenum">
              <a:rPr lang="en-US" altLang="en-US"/>
              <a:pPr>
                <a:defRPr/>
              </a:pPr>
              <a:t>‹N°›</a:t>
            </a:fld>
            <a:endParaRPr lang="en-US" altLang="en-US"/>
          </a:p>
        </p:txBody>
      </p:sp>
    </p:spTree>
    <p:extLst>
      <p:ext uri="{BB962C8B-B14F-4D97-AF65-F5344CB8AC3E}">
        <p14:creationId xmlns:p14="http://schemas.microsoft.com/office/powerpoint/2010/main" val="202860155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749425"/>
            <a:ext cx="8229600"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1027" name="Group 19"/>
          <p:cNvGrpSpPr>
            <a:grpSpLocks/>
          </p:cNvGrpSpPr>
          <p:nvPr userDrawn="1"/>
        </p:nvGrpSpPr>
        <p:grpSpPr bwMode="auto">
          <a:xfrm>
            <a:off x="0" y="0"/>
            <a:ext cx="647700" cy="6713538"/>
            <a:chOff x="0" y="43"/>
            <a:chExt cx="5760" cy="4229"/>
          </a:xfrm>
        </p:grpSpPr>
        <p:sp>
          <p:nvSpPr>
            <p:cNvPr id="1030" name="Line 20"/>
            <p:cNvSpPr>
              <a:spLocks noChangeShapeType="1"/>
            </p:cNvSpPr>
            <p:nvPr userDrawn="1"/>
          </p:nvSpPr>
          <p:spPr bwMode="auto">
            <a:xfrm>
              <a:off x="0" y="420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21"/>
            <p:cNvSpPr>
              <a:spLocks noChangeShapeType="1"/>
            </p:cNvSpPr>
            <p:nvPr userDrawn="1"/>
          </p:nvSpPr>
          <p:spPr bwMode="auto">
            <a:xfrm>
              <a:off x="0" y="42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22"/>
            <p:cNvSpPr>
              <a:spLocks noChangeShapeType="1"/>
            </p:cNvSpPr>
            <p:nvPr userDrawn="1"/>
          </p:nvSpPr>
          <p:spPr bwMode="auto">
            <a:xfrm>
              <a:off x="0" y="427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23"/>
            <p:cNvSpPr>
              <a:spLocks noChangeShapeType="1"/>
            </p:cNvSpPr>
            <p:nvPr userDrawn="1"/>
          </p:nvSpPr>
          <p:spPr bwMode="auto">
            <a:xfrm>
              <a:off x="0" y="411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24"/>
            <p:cNvSpPr>
              <a:spLocks noChangeShapeType="1"/>
            </p:cNvSpPr>
            <p:nvPr userDrawn="1"/>
          </p:nvSpPr>
          <p:spPr bwMode="auto">
            <a:xfrm>
              <a:off x="0" y="406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Line 25"/>
            <p:cNvSpPr>
              <a:spLocks noChangeShapeType="1"/>
            </p:cNvSpPr>
            <p:nvPr userDrawn="1"/>
          </p:nvSpPr>
          <p:spPr bwMode="auto">
            <a:xfrm>
              <a:off x="0" y="415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26"/>
            <p:cNvSpPr>
              <a:spLocks noChangeShapeType="1"/>
            </p:cNvSpPr>
            <p:nvPr userDrawn="1"/>
          </p:nvSpPr>
          <p:spPr bwMode="auto">
            <a:xfrm>
              <a:off x="0" y="36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27"/>
            <p:cNvSpPr>
              <a:spLocks noChangeShapeType="1"/>
            </p:cNvSpPr>
            <p:nvPr userDrawn="1"/>
          </p:nvSpPr>
          <p:spPr bwMode="auto">
            <a:xfrm>
              <a:off x="0" y="36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Line 28"/>
            <p:cNvSpPr>
              <a:spLocks noChangeShapeType="1"/>
            </p:cNvSpPr>
            <p:nvPr userDrawn="1"/>
          </p:nvSpPr>
          <p:spPr bwMode="auto">
            <a:xfrm>
              <a:off x="0" y="402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29"/>
            <p:cNvSpPr>
              <a:spLocks noChangeShapeType="1"/>
            </p:cNvSpPr>
            <p:nvPr userDrawn="1"/>
          </p:nvSpPr>
          <p:spPr bwMode="auto">
            <a:xfrm>
              <a:off x="0" y="389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30"/>
            <p:cNvSpPr>
              <a:spLocks noChangeShapeType="1"/>
            </p:cNvSpPr>
            <p:nvPr userDrawn="1"/>
          </p:nvSpPr>
          <p:spPr bwMode="auto">
            <a:xfrm>
              <a:off x="0" y="381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31"/>
            <p:cNvSpPr>
              <a:spLocks noChangeShapeType="1"/>
            </p:cNvSpPr>
            <p:nvPr userDrawn="1"/>
          </p:nvSpPr>
          <p:spPr bwMode="auto">
            <a:xfrm>
              <a:off x="0" y="399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32"/>
            <p:cNvSpPr>
              <a:spLocks noChangeShapeType="1"/>
            </p:cNvSpPr>
            <p:nvPr userDrawn="1"/>
          </p:nvSpPr>
          <p:spPr bwMode="auto">
            <a:xfrm>
              <a:off x="0" y="368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33"/>
            <p:cNvSpPr>
              <a:spLocks noChangeShapeType="1"/>
            </p:cNvSpPr>
            <p:nvPr userDrawn="1"/>
          </p:nvSpPr>
          <p:spPr bwMode="auto">
            <a:xfrm>
              <a:off x="0" y="374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34"/>
            <p:cNvSpPr>
              <a:spLocks noChangeShapeType="1"/>
            </p:cNvSpPr>
            <p:nvPr userDrawn="1"/>
          </p:nvSpPr>
          <p:spPr bwMode="auto">
            <a:xfrm>
              <a:off x="0" y="39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35"/>
            <p:cNvSpPr>
              <a:spLocks noChangeShapeType="1"/>
            </p:cNvSpPr>
            <p:nvPr userDrawn="1"/>
          </p:nvSpPr>
          <p:spPr bwMode="auto">
            <a:xfrm>
              <a:off x="0" y="391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36"/>
            <p:cNvSpPr>
              <a:spLocks noChangeShapeType="1"/>
            </p:cNvSpPr>
            <p:nvPr userDrawn="1"/>
          </p:nvSpPr>
          <p:spPr bwMode="auto">
            <a:xfrm>
              <a:off x="0" y="351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37"/>
            <p:cNvSpPr>
              <a:spLocks noChangeShapeType="1"/>
            </p:cNvSpPr>
            <p:nvPr userDrawn="1"/>
          </p:nvSpPr>
          <p:spPr bwMode="auto">
            <a:xfrm>
              <a:off x="0" y="35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38"/>
            <p:cNvSpPr>
              <a:spLocks noChangeShapeType="1"/>
            </p:cNvSpPr>
            <p:nvPr userDrawn="1"/>
          </p:nvSpPr>
          <p:spPr bwMode="auto">
            <a:xfrm>
              <a:off x="0" y="357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39"/>
            <p:cNvSpPr>
              <a:spLocks noChangeShapeType="1"/>
            </p:cNvSpPr>
            <p:nvPr userDrawn="1"/>
          </p:nvSpPr>
          <p:spPr bwMode="auto">
            <a:xfrm>
              <a:off x="0" y="342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40"/>
            <p:cNvSpPr>
              <a:spLocks noChangeShapeType="1"/>
            </p:cNvSpPr>
            <p:nvPr userDrawn="1"/>
          </p:nvSpPr>
          <p:spPr bwMode="auto">
            <a:xfrm>
              <a:off x="0" y="337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41"/>
            <p:cNvSpPr>
              <a:spLocks noChangeShapeType="1"/>
            </p:cNvSpPr>
            <p:nvPr userDrawn="1"/>
          </p:nvSpPr>
          <p:spPr bwMode="auto">
            <a:xfrm>
              <a:off x="0" y="346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42"/>
            <p:cNvSpPr>
              <a:spLocks noChangeShapeType="1"/>
            </p:cNvSpPr>
            <p:nvPr userDrawn="1"/>
          </p:nvSpPr>
          <p:spPr bwMode="auto">
            <a:xfrm>
              <a:off x="0" y="297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43"/>
            <p:cNvSpPr>
              <a:spLocks noChangeShapeType="1"/>
            </p:cNvSpPr>
            <p:nvPr userDrawn="1"/>
          </p:nvSpPr>
          <p:spPr bwMode="auto">
            <a:xfrm>
              <a:off x="0" y="29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44"/>
            <p:cNvSpPr>
              <a:spLocks noChangeShapeType="1"/>
            </p:cNvSpPr>
            <p:nvPr userDrawn="1"/>
          </p:nvSpPr>
          <p:spPr bwMode="auto">
            <a:xfrm>
              <a:off x="0" y="332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45"/>
            <p:cNvSpPr>
              <a:spLocks noChangeShapeType="1"/>
            </p:cNvSpPr>
            <p:nvPr userDrawn="1"/>
          </p:nvSpPr>
          <p:spPr bwMode="auto">
            <a:xfrm>
              <a:off x="0" y="320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46"/>
            <p:cNvSpPr>
              <a:spLocks noChangeShapeType="1"/>
            </p:cNvSpPr>
            <p:nvPr userDrawn="1"/>
          </p:nvSpPr>
          <p:spPr bwMode="auto">
            <a:xfrm>
              <a:off x="0" y="312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47"/>
            <p:cNvSpPr>
              <a:spLocks noChangeShapeType="1"/>
            </p:cNvSpPr>
            <p:nvPr userDrawn="1"/>
          </p:nvSpPr>
          <p:spPr bwMode="auto">
            <a:xfrm>
              <a:off x="0" y="330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48"/>
            <p:cNvSpPr>
              <a:spLocks noChangeShapeType="1"/>
            </p:cNvSpPr>
            <p:nvPr userDrawn="1"/>
          </p:nvSpPr>
          <p:spPr bwMode="auto">
            <a:xfrm>
              <a:off x="0" y="299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49"/>
            <p:cNvSpPr>
              <a:spLocks noChangeShapeType="1"/>
            </p:cNvSpPr>
            <p:nvPr userDrawn="1"/>
          </p:nvSpPr>
          <p:spPr bwMode="auto">
            <a:xfrm>
              <a:off x="0" y="304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50"/>
            <p:cNvSpPr>
              <a:spLocks noChangeShapeType="1"/>
            </p:cNvSpPr>
            <p:nvPr userDrawn="1"/>
          </p:nvSpPr>
          <p:spPr bwMode="auto">
            <a:xfrm>
              <a:off x="0" y="32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51"/>
            <p:cNvSpPr>
              <a:spLocks noChangeShapeType="1"/>
            </p:cNvSpPr>
            <p:nvPr userDrawn="1"/>
          </p:nvSpPr>
          <p:spPr bwMode="auto">
            <a:xfrm>
              <a:off x="0" y="322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52"/>
            <p:cNvSpPr>
              <a:spLocks noChangeShapeType="1"/>
            </p:cNvSpPr>
            <p:nvPr userDrawn="1"/>
          </p:nvSpPr>
          <p:spPr bwMode="auto">
            <a:xfrm>
              <a:off x="0" y="283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53"/>
            <p:cNvSpPr>
              <a:spLocks noChangeShapeType="1"/>
            </p:cNvSpPr>
            <p:nvPr userDrawn="1"/>
          </p:nvSpPr>
          <p:spPr bwMode="auto">
            <a:xfrm>
              <a:off x="0" y="275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54"/>
            <p:cNvSpPr>
              <a:spLocks noChangeShapeType="1"/>
            </p:cNvSpPr>
            <p:nvPr userDrawn="1"/>
          </p:nvSpPr>
          <p:spPr bwMode="auto">
            <a:xfrm>
              <a:off x="0" y="267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55"/>
            <p:cNvSpPr>
              <a:spLocks noChangeShapeType="1"/>
            </p:cNvSpPr>
            <p:nvPr userDrawn="1"/>
          </p:nvSpPr>
          <p:spPr bwMode="auto">
            <a:xfrm>
              <a:off x="0" y="287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56"/>
            <p:cNvSpPr>
              <a:spLocks noChangeShapeType="1"/>
            </p:cNvSpPr>
            <p:nvPr userDrawn="1"/>
          </p:nvSpPr>
          <p:spPr bwMode="auto">
            <a:xfrm>
              <a:off x="0" y="285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57"/>
            <p:cNvSpPr>
              <a:spLocks noChangeShapeType="1"/>
            </p:cNvSpPr>
            <p:nvPr userDrawn="1"/>
          </p:nvSpPr>
          <p:spPr bwMode="auto">
            <a:xfrm>
              <a:off x="0" y="255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58"/>
            <p:cNvSpPr>
              <a:spLocks noChangeShapeType="1"/>
            </p:cNvSpPr>
            <p:nvPr userDrawn="1"/>
          </p:nvSpPr>
          <p:spPr bwMode="auto">
            <a:xfrm>
              <a:off x="0" y="259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59"/>
            <p:cNvSpPr>
              <a:spLocks noChangeShapeType="1"/>
            </p:cNvSpPr>
            <p:nvPr userDrawn="1"/>
          </p:nvSpPr>
          <p:spPr bwMode="auto">
            <a:xfrm>
              <a:off x="0" y="262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60"/>
            <p:cNvSpPr>
              <a:spLocks noChangeShapeType="1"/>
            </p:cNvSpPr>
            <p:nvPr userDrawn="1"/>
          </p:nvSpPr>
          <p:spPr bwMode="auto">
            <a:xfrm>
              <a:off x="0" y="246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61"/>
            <p:cNvSpPr>
              <a:spLocks noChangeShapeType="1"/>
            </p:cNvSpPr>
            <p:nvPr userDrawn="1"/>
          </p:nvSpPr>
          <p:spPr bwMode="auto">
            <a:xfrm>
              <a:off x="0" y="241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62"/>
            <p:cNvSpPr>
              <a:spLocks noChangeShapeType="1"/>
            </p:cNvSpPr>
            <p:nvPr userDrawn="1"/>
          </p:nvSpPr>
          <p:spPr bwMode="auto">
            <a:xfrm>
              <a:off x="0" y="250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63"/>
            <p:cNvSpPr>
              <a:spLocks noChangeShapeType="1"/>
            </p:cNvSpPr>
            <p:nvPr userDrawn="1"/>
          </p:nvSpPr>
          <p:spPr bwMode="auto">
            <a:xfrm>
              <a:off x="0" y="237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64"/>
            <p:cNvSpPr>
              <a:spLocks noChangeShapeType="1"/>
            </p:cNvSpPr>
            <p:nvPr userDrawn="1"/>
          </p:nvSpPr>
          <p:spPr bwMode="auto">
            <a:xfrm>
              <a:off x="0" y="224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65"/>
            <p:cNvSpPr>
              <a:spLocks noChangeShapeType="1"/>
            </p:cNvSpPr>
            <p:nvPr userDrawn="1"/>
          </p:nvSpPr>
          <p:spPr bwMode="auto">
            <a:xfrm>
              <a:off x="0" y="235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66"/>
            <p:cNvSpPr>
              <a:spLocks noChangeShapeType="1"/>
            </p:cNvSpPr>
            <p:nvPr userDrawn="1"/>
          </p:nvSpPr>
          <p:spPr bwMode="auto">
            <a:xfrm>
              <a:off x="0" y="229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67"/>
            <p:cNvSpPr>
              <a:spLocks noChangeShapeType="1"/>
            </p:cNvSpPr>
            <p:nvPr userDrawn="1"/>
          </p:nvSpPr>
          <p:spPr bwMode="auto">
            <a:xfrm>
              <a:off x="0" y="226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68"/>
            <p:cNvSpPr>
              <a:spLocks noChangeShapeType="1"/>
            </p:cNvSpPr>
            <p:nvPr userDrawn="1"/>
          </p:nvSpPr>
          <p:spPr bwMode="auto">
            <a:xfrm>
              <a:off x="0" y="213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69"/>
            <p:cNvSpPr>
              <a:spLocks noChangeShapeType="1"/>
            </p:cNvSpPr>
            <p:nvPr userDrawn="1"/>
          </p:nvSpPr>
          <p:spPr bwMode="auto">
            <a:xfrm>
              <a:off x="0" y="21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70"/>
            <p:cNvSpPr>
              <a:spLocks noChangeShapeType="1"/>
            </p:cNvSpPr>
            <p:nvPr userDrawn="1"/>
          </p:nvSpPr>
          <p:spPr bwMode="auto">
            <a:xfrm>
              <a:off x="0" y="219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71"/>
            <p:cNvSpPr>
              <a:spLocks noChangeShapeType="1"/>
            </p:cNvSpPr>
            <p:nvPr userDrawn="1"/>
          </p:nvSpPr>
          <p:spPr bwMode="auto">
            <a:xfrm>
              <a:off x="0" y="204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72"/>
            <p:cNvSpPr>
              <a:spLocks noChangeShapeType="1"/>
            </p:cNvSpPr>
            <p:nvPr userDrawn="1"/>
          </p:nvSpPr>
          <p:spPr bwMode="auto">
            <a:xfrm>
              <a:off x="0" y="199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73"/>
            <p:cNvSpPr>
              <a:spLocks noChangeShapeType="1"/>
            </p:cNvSpPr>
            <p:nvPr userDrawn="1"/>
          </p:nvSpPr>
          <p:spPr bwMode="auto">
            <a:xfrm>
              <a:off x="0" y="208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Line 74"/>
            <p:cNvSpPr>
              <a:spLocks noChangeShapeType="1"/>
            </p:cNvSpPr>
            <p:nvPr userDrawn="1"/>
          </p:nvSpPr>
          <p:spPr bwMode="auto">
            <a:xfrm>
              <a:off x="0" y="159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75"/>
            <p:cNvSpPr>
              <a:spLocks noChangeShapeType="1"/>
            </p:cNvSpPr>
            <p:nvPr userDrawn="1"/>
          </p:nvSpPr>
          <p:spPr bwMode="auto">
            <a:xfrm>
              <a:off x="0" y="15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Line 76"/>
            <p:cNvSpPr>
              <a:spLocks noChangeShapeType="1"/>
            </p:cNvSpPr>
            <p:nvPr userDrawn="1"/>
          </p:nvSpPr>
          <p:spPr bwMode="auto">
            <a:xfrm>
              <a:off x="0" y="194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Line 77"/>
            <p:cNvSpPr>
              <a:spLocks noChangeShapeType="1"/>
            </p:cNvSpPr>
            <p:nvPr userDrawn="1"/>
          </p:nvSpPr>
          <p:spPr bwMode="auto">
            <a:xfrm>
              <a:off x="0" y="182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Line 78"/>
            <p:cNvSpPr>
              <a:spLocks noChangeShapeType="1"/>
            </p:cNvSpPr>
            <p:nvPr userDrawn="1"/>
          </p:nvSpPr>
          <p:spPr bwMode="auto">
            <a:xfrm>
              <a:off x="0" y="174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Line 79"/>
            <p:cNvSpPr>
              <a:spLocks noChangeShapeType="1"/>
            </p:cNvSpPr>
            <p:nvPr userDrawn="1"/>
          </p:nvSpPr>
          <p:spPr bwMode="auto">
            <a:xfrm>
              <a:off x="0" y="192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Line 80"/>
            <p:cNvSpPr>
              <a:spLocks noChangeShapeType="1"/>
            </p:cNvSpPr>
            <p:nvPr userDrawn="1"/>
          </p:nvSpPr>
          <p:spPr bwMode="auto">
            <a:xfrm>
              <a:off x="0" y="161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Line 81"/>
            <p:cNvSpPr>
              <a:spLocks noChangeShapeType="1"/>
            </p:cNvSpPr>
            <p:nvPr userDrawn="1"/>
          </p:nvSpPr>
          <p:spPr bwMode="auto">
            <a:xfrm>
              <a:off x="0" y="166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Line 82"/>
            <p:cNvSpPr>
              <a:spLocks noChangeShapeType="1"/>
            </p:cNvSpPr>
            <p:nvPr userDrawn="1"/>
          </p:nvSpPr>
          <p:spPr bwMode="auto">
            <a:xfrm>
              <a:off x="0" y="18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Line 83"/>
            <p:cNvSpPr>
              <a:spLocks noChangeShapeType="1"/>
            </p:cNvSpPr>
            <p:nvPr userDrawn="1"/>
          </p:nvSpPr>
          <p:spPr bwMode="auto">
            <a:xfrm>
              <a:off x="0" y="184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Line 84"/>
            <p:cNvSpPr>
              <a:spLocks noChangeShapeType="1"/>
            </p:cNvSpPr>
            <p:nvPr userDrawn="1"/>
          </p:nvSpPr>
          <p:spPr bwMode="auto">
            <a:xfrm>
              <a:off x="0" y="143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Line 85"/>
            <p:cNvSpPr>
              <a:spLocks noChangeShapeType="1"/>
            </p:cNvSpPr>
            <p:nvPr userDrawn="1"/>
          </p:nvSpPr>
          <p:spPr bwMode="auto">
            <a:xfrm>
              <a:off x="0" y="147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Line 86"/>
            <p:cNvSpPr>
              <a:spLocks noChangeShapeType="1"/>
            </p:cNvSpPr>
            <p:nvPr userDrawn="1"/>
          </p:nvSpPr>
          <p:spPr bwMode="auto">
            <a:xfrm>
              <a:off x="0" y="150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Line 87"/>
            <p:cNvSpPr>
              <a:spLocks noChangeShapeType="1"/>
            </p:cNvSpPr>
            <p:nvPr userDrawn="1"/>
          </p:nvSpPr>
          <p:spPr bwMode="auto">
            <a:xfrm>
              <a:off x="0" y="134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Line 88"/>
            <p:cNvSpPr>
              <a:spLocks noChangeShapeType="1"/>
            </p:cNvSpPr>
            <p:nvPr userDrawn="1"/>
          </p:nvSpPr>
          <p:spPr bwMode="auto">
            <a:xfrm>
              <a:off x="0" y="139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Line 89"/>
            <p:cNvSpPr>
              <a:spLocks noChangeShapeType="1"/>
            </p:cNvSpPr>
            <p:nvPr userDrawn="1"/>
          </p:nvSpPr>
          <p:spPr bwMode="auto">
            <a:xfrm>
              <a:off x="0" y="101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Line 90"/>
            <p:cNvSpPr>
              <a:spLocks noChangeShapeType="1"/>
            </p:cNvSpPr>
            <p:nvPr userDrawn="1"/>
          </p:nvSpPr>
          <p:spPr bwMode="auto">
            <a:xfrm>
              <a:off x="0" y="98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Line 91"/>
            <p:cNvSpPr>
              <a:spLocks noChangeShapeType="1"/>
            </p:cNvSpPr>
            <p:nvPr userDrawn="1"/>
          </p:nvSpPr>
          <p:spPr bwMode="auto">
            <a:xfrm>
              <a:off x="0" y="124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Line 92"/>
            <p:cNvSpPr>
              <a:spLocks noChangeShapeType="1"/>
            </p:cNvSpPr>
            <p:nvPr userDrawn="1"/>
          </p:nvSpPr>
          <p:spPr bwMode="auto">
            <a:xfrm>
              <a:off x="0" y="116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Line 93"/>
            <p:cNvSpPr>
              <a:spLocks noChangeShapeType="1"/>
            </p:cNvSpPr>
            <p:nvPr userDrawn="1"/>
          </p:nvSpPr>
          <p:spPr bwMode="auto">
            <a:xfrm>
              <a:off x="0" y="103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Line 94"/>
            <p:cNvSpPr>
              <a:spLocks noChangeShapeType="1"/>
            </p:cNvSpPr>
            <p:nvPr userDrawn="1"/>
          </p:nvSpPr>
          <p:spPr bwMode="auto">
            <a:xfrm>
              <a:off x="0" y="109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Line 95"/>
            <p:cNvSpPr>
              <a:spLocks noChangeShapeType="1"/>
            </p:cNvSpPr>
            <p:nvPr userDrawn="1"/>
          </p:nvSpPr>
          <p:spPr bwMode="auto">
            <a:xfrm>
              <a:off x="0" y="128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Line 96"/>
            <p:cNvSpPr>
              <a:spLocks noChangeShapeType="1"/>
            </p:cNvSpPr>
            <p:nvPr userDrawn="1"/>
          </p:nvSpPr>
          <p:spPr bwMode="auto">
            <a:xfrm>
              <a:off x="0" y="126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Line 97"/>
            <p:cNvSpPr>
              <a:spLocks noChangeShapeType="1"/>
            </p:cNvSpPr>
            <p:nvPr userDrawn="1"/>
          </p:nvSpPr>
          <p:spPr bwMode="auto">
            <a:xfrm>
              <a:off x="0" y="86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Line 98"/>
            <p:cNvSpPr>
              <a:spLocks noChangeShapeType="1"/>
            </p:cNvSpPr>
            <p:nvPr userDrawn="1"/>
          </p:nvSpPr>
          <p:spPr bwMode="auto">
            <a:xfrm>
              <a:off x="0" y="89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Line 99"/>
            <p:cNvSpPr>
              <a:spLocks noChangeShapeType="1"/>
            </p:cNvSpPr>
            <p:nvPr userDrawn="1"/>
          </p:nvSpPr>
          <p:spPr bwMode="auto">
            <a:xfrm>
              <a:off x="0" y="92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Line 100"/>
            <p:cNvSpPr>
              <a:spLocks noChangeShapeType="1"/>
            </p:cNvSpPr>
            <p:nvPr userDrawn="1"/>
          </p:nvSpPr>
          <p:spPr bwMode="auto">
            <a:xfrm>
              <a:off x="0" y="77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Line 101"/>
            <p:cNvSpPr>
              <a:spLocks noChangeShapeType="1"/>
            </p:cNvSpPr>
            <p:nvPr userDrawn="1"/>
          </p:nvSpPr>
          <p:spPr bwMode="auto">
            <a:xfrm>
              <a:off x="0" y="81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Line 102"/>
            <p:cNvSpPr>
              <a:spLocks noChangeShapeType="1"/>
            </p:cNvSpPr>
            <p:nvPr userDrawn="1"/>
          </p:nvSpPr>
          <p:spPr bwMode="auto">
            <a:xfrm>
              <a:off x="0" y="71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Line 103"/>
            <p:cNvSpPr>
              <a:spLocks noChangeShapeType="1"/>
            </p:cNvSpPr>
            <p:nvPr userDrawn="1"/>
          </p:nvSpPr>
          <p:spPr bwMode="auto">
            <a:xfrm>
              <a:off x="0" y="6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Line 104"/>
            <p:cNvSpPr>
              <a:spLocks noChangeShapeType="1"/>
            </p:cNvSpPr>
            <p:nvPr userDrawn="1"/>
          </p:nvSpPr>
          <p:spPr bwMode="auto">
            <a:xfrm>
              <a:off x="0" y="52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Line 105"/>
            <p:cNvSpPr>
              <a:spLocks noChangeShapeType="1"/>
            </p:cNvSpPr>
            <p:nvPr userDrawn="1"/>
          </p:nvSpPr>
          <p:spPr bwMode="auto">
            <a:xfrm>
              <a:off x="0" y="55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Line 106"/>
            <p:cNvSpPr>
              <a:spLocks noChangeShapeType="1"/>
            </p:cNvSpPr>
            <p:nvPr userDrawn="1"/>
          </p:nvSpPr>
          <p:spPr bwMode="auto">
            <a:xfrm>
              <a:off x="0" y="59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Line 107"/>
            <p:cNvSpPr>
              <a:spLocks noChangeShapeType="1"/>
            </p:cNvSpPr>
            <p:nvPr userDrawn="1"/>
          </p:nvSpPr>
          <p:spPr bwMode="auto">
            <a:xfrm>
              <a:off x="0" y="43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Line 108"/>
            <p:cNvSpPr>
              <a:spLocks noChangeShapeType="1"/>
            </p:cNvSpPr>
            <p:nvPr userDrawn="1"/>
          </p:nvSpPr>
          <p:spPr bwMode="auto">
            <a:xfrm>
              <a:off x="0" y="38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Line 109"/>
            <p:cNvSpPr>
              <a:spLocks noChangeShapeType="1"/>
            </p:cNvSpPr>
            <p:nvPr userDrawn="1"/>
          </p:nvSpPr>
          <p:spPr bwMode="auto">
            <a:xfrm>
              <a:off x="0" y="47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Line 110"/>
            <p:cNvSpPr>
              <a:spLocks noChangeShapeType="1"/>
            </p:cNvSpPr>
            <p:nvPr userDrawn="1"/>
          </p:nvSpPr>
          <p:spPr bwMode="auto">
            <a:xfrm>
              <a:off x="0" y="3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Line 111"/>
            <p:cNvSpPr>
              <a:spLocks noChangeShapeType="1"/>
            </p:cNvSpPr>
            <p:nvPr userDrawn="1"/>
          </p:nvSpPr>
          <p:spPr bwMode="auto">
            <a:xfrm>
              <a:off x="0" y="31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Line 112"/>
            <p:cNvSpPr>
              <a:spLocks noChangeShapeType="1"/>
            </p:cNvSpPr>
            <p:nvPr userDrawn="1"/>
          </p:nvSpPr>
          <p:spPr bwMode="auto">
            <a:xfrm>
              <a:off x="0" y="25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Line 113"/>
            <p:cNvSpPr>
              <a:spLocks noChangeShapeType="1"/>
            </p:cNvSpPr>
            <p:nvPr userDrawn="1"/>
          </p:nvSpPr>
          <p:spPr bwMode="auto">
            <a:xfrm>
              <a:off x="0" y="7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Line 114"/>
            <p:cNvSpPr>
              <a:spLocks noChangeShapeType="1"/>
            </p:cNvSpPr>
            <p:nvPr userDrawn="1"/>
          </p:nvSpPr>
          <p:spPr bwMode="auto">
            <a:xfrm>
              <a:off x="0" y="4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Line 115"/>
            <p:cNvSpPr>
              <a:spLocks noChangeShapeType="1"/>
            </p:cNvSpPr>
            <p:nvPr userDrawn="1"/>
          </p:nvSpPr>
          <p:spPr bwMode="auto">
            <a:xfrm>
              <a:off x="0" y="9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Line 116"/>
            <p:cNvSpPr>
              <a:spLocks noChangeShapeType="1"/>
            </p:cNvSpPr>
            <p:nvPr userDrawn="1"/>
          </p:nvSpPr>
          <p:spPr bwMode="auto">
            <a:xfrm>
              <a:off x="0" y="14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Line 117"/>
            <p:cNvSpPr>
              <a:spLocks noChangeShapeType="1"/>
            </p:cNvSpPr>
            <p:nvPr userDrawn="1"/>
          </p:nvSpPr>
          <p:spPr bwMode="auto">
            <a:xfrm>
              <a:off x="0" y="20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8" name="Rectangle 2"/>
          <p:cNvSpPr>
            <a:spLocks noGrp="1" noChangeArrowheads="1"/>
          </p:cNvSpPr>
          <p:nvPr>
            <p:ph type="title"/>
          </p:nvPr>
        </p:nvSpPr>
        <p:spPr bwMode="auto">
          <a:xfrm>
            <a:off x="4344315" y="314324"/>
            <a:ext cx="4401223"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pic>
        <p:nvPicPr>
          <p:cNvPr id="1029" name="Picture 105"/>
          <p:cNvPicPr>
            <a:picLocks noChangeAspect="1"/>
          </p:cNvPicPr>
          <p:nvPr userDrawn="1"/>
        </p:nvPicPr>
        <p:blipFill>
          <a:blip r:embed="rId14">
            <a:extLst>
              <a:ext uri="{28A0092B-C50C-407E-A947-70E740481C1C}">
                <a14:useLocalDpi xmlns:a14="http://schemas.microsoft.com/office/drawing/2010/main" val="0"/>
              </a:ext>
            </a:extLst>
          </a:blip>
          <a:srcRect l="8824" t="11818" r="13725" b="11818"/>
          <a:stretch>
            <a:fillRect/>
          </a:stretch>
        </p:blipFill>
        <p:spPr bwMode="auto">
          <a:xfrm>
            <a:off x="304800" y="304800"/>
            <a:ext cx="3200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3600" kern="1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2pPr>
      <a:lvl3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3pPr>
      <a:lvl4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4pPr>
      <a:lvl5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5pPr>
      <a:lvl6pPr marL="457200" algn="ctr" rtl="0" fontAlgn="base">
        <a:spcBef>
          <a:spcPct val="0"/>
        </a:spcBef>
        <a:spcAft>
          <a:spcPct val="0"/>
        </a:spcAft>
        <a:defRPr sz="4000">
          <a:solidFill>
            <a:srgbClr val="666600"/>
          </a:solidFill>
          <a:latin typeface="Arial" panose="020B0604020202020204" pitchFamily="34" charset="0"/>
        </a:defRPr>
      </a:lvl6pPr>
      <a:lvl7pPr marL="914400" algn="ctr" rtl="0" fontAlgn="base">
        <a:spcBef>
          <a:spcPct val="0"/>
        </a:spcBef>
        <a:spcAft>
          <a:spcPct val="0"/>
        </a:spcAft>
        <a:defRPr sz="4000">
          <a:solidFill>
            <a:srgbClr val="666600"/>
          </a:solidFill>
          <a:latin typeface="Arial" panose="020B0604020202020204" pitchFamily="34" charset="0"/>
        </a:defRPr>
      </a:lvl7pPr>
      <a:lvl8pPr marL="1371600" algn="ctr" rtl="0" fontAlgn="base">
        <a:spcBef>
          <a:spcPct val="0"/>
        </a:spcBef>
        <a:spcAft>
          <a:spcPct val="0"/>
        </a:spcAft>
        <a:defRPr sz="4000">
          <a:solidFill>
            <a:srgbClr val="666600"/>
          </a:solidFill>
          <a:latin typeface="Arial" panose="020B0604020202020204" pitchFamily="34" charset="0"/>
        </a:defRPr>
      </a:lvl8pPr>
      <a:lvl9pPr marL="1828800" algn="ctr" rtl="0" fontAlgn="base">
        <a:spcBef>
          <a:spcPct val="0"/>
        </a:spcBef>
        <a:spcAft>
          <a:spcPct val="0"/>
        </a:spcAft>
        <a:defRPr sz="4000">
          <a:solidFill>
            <a:srgbClr val="6666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81" y="1081962"/>
            <a:ext cx="7204842" cy="5003363"/>
          </a:xfrm>
          <a:prstGeom prst="rect">
            <a:avLst/>
          </a:prstGeom>
        </p:spPr>
      </p:pic>
      <p:sp>
        <p:nvSpPr>
          <p:cNvPr id="7" name="Round Diagonal Corner Rectangle 6"/>
          <p:cNvSpPr/>
          <p:nvPr/>
        </p:nvSpPr>
        <p:spPr>
          <a:xfrm>
            <a:off x="4799685" y="4415635"/>
            <a:ext cx="4114800" cy="693738"/>
          </a:xfrm>
          <a:prstGeom prst="round2DiagRect">
            <a:avLst/>
          </a:prstGeom>
          <a:solidFill>
            <a:srgbClr val="6093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fr-CA" sz="1820" dirty="0" smtClean="0">
                <a:latin typeface="Segoe UI" panose="020B0502040204020203" pitchFamily="34" charset="0"/>
              </a:rPr>
              <a:t>Association canadienne des optométristes</a:t>
            </a:r>
            <a:endParaRPr lang="fr-CA" sz="1820" dirty="0">
              <a:latin typeface="Segoe UI" panose="020B0502040204020203" pitchFamily="34" charset="0"/>
              <a:ea typeface="Segoe UI" panose="020B0502040204020203" pitchFamily="34" charset="0"/>
              <a:cs typeface="Segoe UI" panose="020B0502040204020203" pitchFamily="34" charset="0"/>
            </a:endParaRPr>
          </a:p>
        </p:txBody>
      </p:sp>
      <p:sp>
        <p:nvSpPr>
          <p:cNvPr id="8" name="Round Diagonal Corner Rectangle 7"/>
          <p:cNvSpPr/>
          <p:nvPr/>
        </p:nvSpPr>
        <p:spPr>
          <a:xfrm>
            <a:off x="4799685" y="5250480"/>
            <a:ext cx="4092575" cy="1360487"/>
          </a:xfrm>
          <a:prstGeom prst="round2DiagRect">
            <a:avLst/>
          </a:prstGeom>
          <a:solidFill>
            <a:srgbClr val="009B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fr-CA" sz="2800" dirty="0" smtClean="0">
                <a:latin typeface="Segoe UI" panose="020B0502040204020203" pitchFamily="34" charset="0"/>
              </a:rPr>
              <a:t>Dégénérescence maculaire liée à l’âge (DMLA)</a:t>
            </a:r>
            <a:endParaRPr lang="fr-CA" sz="2800" dirty="0">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8280" y="1303940"/>
            <a:ext cx="9172280" cy="5554060"/>
          </a:xfrm>
          <a:solidFill>
            <a:srgbClr val="71AE44"/>
          </a:solidFill>
        </p:spPr>
        <p:txBody>
          <a:bodyPr/>
          <a:lstStyle/>
          <a:p>
            <a:pPr marL="0" indent="0">
              <a:buNone/>
            </a:pPr>
            <a:endParaRPr lang="fr-CA" sz="4400" dirty="0">
              <a:solidFill>
                <a:schemeClr val="bg1"/>
              </a:solidFill>
            </a:endParaRPr>
          </a:p>
          <a:p>
            <a:pPr marL="0" indent="0">
              <a:buNone/>
            </a:pPr>
            <a:endParaRPr lang="fr-CA" sz="4400" b="1" dirty="0" smtClean="0">
              <a:solidFill>
                <a:schemeClr val="bg1"/>
              </a:solidFill>
            </a:endParaRPr>
          </a:p>
          <a:p>
            <a:pPr marL="0" indent="0" algn="ctr">
              <a:buNone/>
            </a:pPr>
            <a:r>
              <a:rPr lang="fr-CA" sz="4400" b="1" dirty="0" smtClean="0">
                <a:solidFill>
                  <a:schemeClr val="bg1"/>
                </a:solidFill>
              </a:rPr>
              <a:t>Y a‑t‑il des formes différentes?</a:t>
            </a:r>
            <a:endParaRPr lang="fr-CA" sz="4400" dirty="0">
              <a:solidFill>
                <a:schemeClr val="bg1"/>
              </a:solidFill>
            </a:endParaRPr>
          </a:p>
        </p:txBody>
      </p:sp>
    </p:spTree>
    <p:extLst>
      <p:ext uri="{BB962C8B-B14F-4D97-AF65-F5344CB8AC3E}">
        <p14:creationId xmlns:p14="http://schemas.microsoft.com/office/powerpoint/2010/main" val="32398398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r-CA" sz="3600" b="1" dirty="0" smtClean="0"/>
              <a:t>DMLA humide et DMLA sèche</a:t>
            </a:r>
            <a:endParaRPr lang="fr-CA" sz="3600" b="1" dirty="0"/>
          </a:p>
        </p:txBody>
      </p:sp>
      <p:sp>
        <p:nvSpPr>
          <p:cNvPr id="3" name="Content Placeholder 2"/>
          <p:cNvSpPr>
            <a:spLocks noGrp="1"/>
          </p:cNvSpPr>
          <p:nvPr>
            <p:ph idx="1"/>
          </p:nvPr>
        </p:nvSpPr>
        <p:spPr/>
        <p:txBody>
          <a:bodyPr/>
          <a:lstStyle/>
          <a:p>
            <a:r>
              <a:rPr lang="fr-CA" dirty="0" smtClean="0"/>
              <a:t>Il y a deux types de DMLA : la DMLA humide et la DMLA sèche</a:t>
            </a:r>
          </a:p>
          <a:p>
            <a:r>
              <a:rPr lang="fr-CA" dirty="0" smtClean="0"/>
              <a:t>DMLA sèche :</a:t>
            </a:r>
          </a:p>
          <a:p>
            <a:pPr lvl="1"/>
            <a:r>
              <a:rPr lang="fr-CA" dirty="0" smtClean="0"/>
              <a:t>Plus courante</a:t>
            </a:r>
          </a:p>
          <a:p>
            <a:pPr lvl="1"/>
            <a:r>
              <a:rPr lang="fr-CA" dirty="0" smtClean="0"/>
              <a:t>Légère et progressive</a:t>
            </a:r>
          </a:p>
          <a:p>
            <a:r>
              <a:rPr lang="fr-CA" dirty="0" smtClean="0"/>
              <a:t>DMLA humide :</a:t>
            </a:r>
          </a:p>
          <a:p>
            <a:pPr lvl="1"/>
            <a:r>
              <a:rPr lang="fr-CA" dirty="0" smtClean="0"/>
              <a:t>Moins courante</a:t>
            </a:r>
          </a:p>
          <a:p>
            <a:pPr lvl="1"/>
            <a:r>
              <a:rPr lang="fr-CA" dirty="0" smtClean="0"/>
              <a:t>Soudaine et grave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8635" y="2214680"/>
            <a:ext cx="2361477" cy="178550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635" y="4150929"/>
            <a:ext cx="2361477" cy="1585205"/>
          </a:xfrm>
          <a:prstGeom prst="rect">
            <a:avLst/>
          </a:prstGeom>
        </p:spPr>
      </p:pic>
    </p:spTree>
    <p:extLst>
      <p:ext uri="{BB962C8B-B14F-4D97-AF65-F5344CB8AC3E}">
        <p14:creationId xmlns:p14="http://schemas.microsoft.com/office/powerpoint/2010/main" val="10695724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La DMLA sèche</a:t>
            </a:r>
            <a:endParaRPr lang="fr-CA" b="1" dirty="0"/>
          </a:p>
        </p:txBody>
      </p:sp>
      <p:sp>
        <p:nvSpPr>
          <p:cNvPr id="3" name="Content Placeholder 2"/>
          <p:cNvSpPr>
            <a:spLocks noGrp="1"/>
          </p:cNvSpPr>
          <p:nvPr>
            <p:ph idx="1"/>
          </p:nvPr>
        </p:nvSpPr>
        <p:spPr>
          <a:xfrm>
            <a:off x="989426" y="1455730"/>
            <a:ext cx="7741290" cy="4705490"/>
          </a:xfrm>
        </p:spPr>
        <p:txBody>
          <a:bodyPr/>
          <a:lstStyle/>
          <a:p>
            <a:r>
              <a:rPr lang="fr-CA" sz="2600" dirty="0" smtClean="0"/>
              <a:t>90 pour cent de tous les cas</a:t>
            </a:r>
          </a:p>
          <a:p>
            <a:r>
              <a:rPr lang="fr-CA" sz="2600" dirty="0" smtClean="0"/>
              <a:t>Habituellement légère ou sans symptôme</a:t>
            </a:r>
          </a:p>
          <a:p>
            <a:r>
              <a:rPr lang="fr-CA" sz="2600" dirty="0" smtClean="0"/>
              <a:t>Elle apparaît lorsque la couche de cellules sous la rétine commence à vieillir et à s’amincir</a:t>
            </a:r>
          </a:p>
          <a:p>
            <a:r>
              <a:rPr lang="fr-CA" sz="2600" dirty="0" smtClean="0"/>
              <a:t>Des drusens (petits dépôts qui bloquent la vision) s’accumulent sous la rétine</a:t>
            </a:r>
          </a:p>
          <a:p>
            <a:r>
              <a:rPr lang="fr-CA" sz="2600" dirty="0" smtClean="0"/>
              <a:t>Elle peut se transformer en DMLA humide avec le temps</a:t>
            </a:r>
          </a:p>
          <a:p>
            <a:r>
              <a:rPr lang="fr-CA" sz="2600" dirty="0" smtClean="0"/>
              <a:t>Elle peut être détectée par un examen complet de l’œil</a:t>
            </a:r>
            <a:endParaRPr lang="fr-CA" sz="2600" dirty="0"/>
          </a:p>
        </p:txBody>
      </p:sp>
    </p:spTree>
    <p:extLst>
      <p:ext uri="{BB962C8B-B14F-4D97-AF65-F5344CB8AC3E}">
        <p14:creationId xmlns:p14="http://schemas.microsoft.com/office/powerpoint/2010/main" val="7605923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La DMLA humide</a:t>
            </a:r>
            <a:endParaRPr lang="fr-CA" b="1" dirty="0"/>
          </a:p>
        </p:txBody>
      </p:sp>
      <p:sp>
        <p:nvSpPr>
          <p:cNvPr id="3" name="Content Placeholder 2"/>
          <p:cNvSpPr>
            <a:spLocks noGrp="1"/>
          </p:cNvSpPr>
          <p:nvPr>
            <p:ph idx="1"/>
          </p:nvPr>
        </p:nvSpPr>
        <p:spPr>
          <a:xfrm>
            <a:off x="625460" y="1548666"/>
            <a:ext cx="4781385" cy="4781386"/>
          </a:xfrm>
        </p:spPr>
        <p:txBody>
          <a:bodyPr/>
          <a:lstStyle/>
          <a:p>
            <a:r>
              <a:rPr lang="fr-CA" sz="2600" dirty="0" smtClean="0"/>
              <a:t>10 pour cent de tous les cas</a:t>
            </a:r>
          </a:p>
          <a:p>
            <a:r>
              <a:rPr lang="fr-CA" sz="2600" dirty="0" smtClean="0"/>
              <a:t>La forme la plus grave</a:t>
            </a:r>
          </a:p>
          <a:p>
            <a:r>
              <a:rPr lang="fr-CA" sz="2600" dirty="0" smtClean="0"/>
              <a:t>Elle est causée par une croissance anormale des vaisseaux sanguins et par une accumulation ou une fuite de liquide</a:t>
            </a:r>
          </a:p>
          <a:p>
            <a:r>
              <a:rPr lang="fr-CA" sz="2600" dirty="0" smtClean="0"/>
              <a:t>Elle peut entraîner une perte de vision soudaine en quelques semaines ou quelques mois</a:t>
            </a:r>
            <a:endParaRPr lang="fr-CA" sz="26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333" r="17948"/>
          <a:stretch/>
        </p:blipFill>
        <p:spPr>
          <a:xfrm>
            <a:off x="5330950" y="1548666"/>
            <a:ext cx="3631359" cy="4967398"/>
          </a:xfrm>
          <a:prstGeom prst="rect">
            <a:avLst/>
          </a:prstGeom>
          <a:ln>
            <a:noFill/>
          </a:ln>
          <a:effectLst>
            <a:softEdge rad="112500"/>
          </a:effectLst>
        </p:spPr>
      </p:pic>
    </p:spTree>
    <p:extLst>
      <p:ext uri="{BB962C8B-B14F-4D97-AF65-F5344CB8AC3E}">
        <p14:creationId xmlns:p14="http://schemas.microsoft.com/office/powerpoint/2010/main" val="17673454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36975" y="165100"/>
            <a:ext cx="5032375" cy="1071563"/>
          </a:xfrm>
        </p:spPr>
        <p:txBody>
          <a:bodyPr/>
          <a:lstStyle/>
          <a:p>
            <a:pPr eaLnBrk="1" hangingPunct="1"/>
            <a:endParaRPr lang="en-CA" altLang="en-US" sz="3600" dirty="0" smtClean="0"/>
          </a:p>
        </p:txBody>
      </p:sp>
      <p:sp>
        <p:nvSpPr>
          <p:cNvPr id="6" name="Rectangle 3"/>
          <p:cNvSpPr txBox="1">
            <a:spLocks noChangeArrowheads="1"/>
          </p:cNvSpPr>
          <p:nvPr/>
        </p:nvSpPr>
        <p:spPr bwMode="auto">
          <a:xfrm>
            <a:off x="0" y="1376363"/>
            <a:ext cx="9144000" cy="5481637"/>
          </a:xfrm>
          <a:prstGeom prst="rect">
            <a:avLst/>
          </a:prstGeom>
          <a:solidFill>
            <a:srgbClr val="A73C96"/>
          </a:solidFill>
          <a:ln>
            <a:noFill/>
          </a:ln>
          <a:effectLst/>
        </p:spPr>
        <p:txBody>
          <a:bodyPr/>
          <a:lst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fr-CA" altLang="en-US" dirty="0" smtClean="0">
              <a:solidFill>
                <a:schemeClr val="bg1"/>
              </a:solidFill>
            </a:endParaRPr>
          </a:p>
          <a:p>
            <a:pPr eaLnBrk="1" hangingPunct="1">
              <a:defRPr/>
            </a:pPr>
            <a:endParaRPr lang="fr-CA" altLang="en-US" dirty="0" smtClean="0">
              <a:solidFill>
                <a:schemeClr val="bg1"/>
              </a:solidFill>
            </a:endParaRPr>
          </a:p>
          <a:p>
            <a:pPr marL="0" indent="0" algn="ctr">
              <a:buNone/>
            </a:pPr>
            <a:endParaRPr lang="fr-CA" sz="4000" b="1" dirty="0" smtClean="0"/>
          </a:p>
          <a:p>
            <a:pPr marL="0" indent="0" algn="ctr">
              <a:buNone/>
            </a:pPr>
            <a:r>
              <a:rPr lang="fr-CA" sz="4000" b="1" dirty="0" smtClean="0">
                <a:solidFill>
                  <a:schemeClr val="bg1"/>
                </a:solidFill>
              </a:rPr>
              <a:t>Qui est à risque?</a:t>
            </a:r>
            <a:endParaRPr lang="fr-CA" sz="4000" dirty="0">
              <a:solidFill>
                <a:schemeClr val="bg1"/>
              </a:solidFill>
            </a:endParaRPr>
          </a:p>
          <a:p>
            <a:pPr marL="0" indent="0" eaLnBrk="1" hangingPunct="1">
              <a:buFontTx/>
              <a:buNone/>
              <a:defRPr/>
            </a:pPr>
            <a:endParaRPr lang="fr-CA" altLang="en-US" dirty="0" smtClean="0">
              <a:solidFill>
                <a:schemeClr val="tx1"/>
              </a:solidFill>
            </a:endParaRPr>
          </a:p>
        </p:txBody>
      </p:sp>
    </p:spTree>
    <p:extLst>
      <p:ext uri="{BB962C8B-B14F-4D97-AF65-F5344CB8AC3E}">
        <p14:creationId xmlns:p14="http://schemas.microsoft.com/office/powerpoint/2010/main" val="21675793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890" y="89620"/>
            <a:ext cx="5691438" cy="1488305"/>
          </a:xfrm>
        </p:spPr>
        <p:txBody>
          <a:bodyPr/>
          <a:lstStyle/>
          <a:p>
            <a:pPr algn="r"/>
            <a:r>
              <a:rPr lang="fr-CA" sz="4400" b="1" dirty="0" smtClean="0"/>
              <a:t>Qui est à risque?</a:t>
            </a:r>
            <a:endParaRPr lang="fr-CA" sz="4400" b="1" dirty="0"/>
          </a:p>
        </p:txBody>
      </p:sp>
      <p:sp>
        <p:nvSpPr>
          <p:cNvPr id="3" name="Content Placeholder 2"/>
          <p:cNvSpPr>
            <a:spLocks noGrp="1"/>
          </p:cNvSpPr>
          <p:nvPr>
            <p:ph idx="1"/>
          </p:nvPr>
        </p:nvSpPr>
        <p:spPr>
          <a:xfrm>
            <a:off x="321880" y="1455730"/>
            <a:ext cx="8575448" cy="4712716"/>
          </a:xfrm>
        </p:spPr>
        <p:txBody>
          <a:bodyPr/>
          <a:lstStyle/>
          <a:p>
            <a:r>
              <a:rPr lang="fr-CA" dirty="0" smtClean="0"/>
              <a:t>Le risque d’apparition de la DMLA augmente avec l’âge.</a:t>
            </a:r>
          </a:p>
          <a:p>
            <a:r>
              <a:rPr lang="fr-CA" dirty="0" smtClean="0"/>
              <a:t>Les facteurs suivants </a:t>
            </a:r>
            <a:endParaRPr lang="fr-CA" dirty="0"/>
          </a:p>
          <a:p>
            <a:pPr marL="361950" indent="0">
              <a:buNone/>
            </a:pPr>
            <a:r>
              <a:rPr lang="fr-CA" dirty="0" smtClean="0"/>
              <a:t>augmentent le risque :</a:t>
            </a:r>
          </a:p>
          <a:p>
            <a:pPr lvl="1"/>
            <a:r>
              <a:rPr lang="fr-CA" sz="2600" dirty="0" smtClean="0"/>
              <a:t>Tabagisme</a:t>
            </a:r>
          </a:p>
          <a:p>
            <a:pPr lvl="1"/>
            <a:r>
              <a:rPr lang="fr-CA" sz="2600" dirty="0" smtClean="0"/>
              <a:t>Exposition aux rayons UV</a:t>
            </a:r>
          </a:p>
          <a:p>
            <a:pPr lvl="1"/>
            <a:r>
              <a:rPr lang="fr-CA" sz="2600" dirty="0" smtClean="0"/>
              <a:t>Mauvaise alimentation</a:t>
            </a:r>
          </a:p>
          <a:p>
            <a:pPr lvl="1"/>
            <a:r>
              <a:rPr lang="fr-CA" sz="2600" dirty="0" smtClean="0"/>
              <a:t>Hypertension artérielle</a:t>
            </a:r>
          </a:p>
          <a:p>
            <a:pPr lvl="1"/>
            <a:r>
              <a:rPr lang="fr-CA" sz="2600" dirty="0" smtClean="0"/>
              <a:t>Antécédents familiaux </a:t>
            </a:r>
            <a:endParaRPr lang="fr-CA" sz="2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472" r="13287"/>
          <a:stretch/>
        </p:blipFill>
        <p:spPr>
          <a:xfrm>
            <a:off x="4735522" y="2221906"/>
            <a:ext cx="4161806" cy="3946540"/>
          </a:xfrm>
          <a:prstGeom prst="rect">
            <a:avLst/>
          </a:prstGeom>
          <a:ln>
            <a:noFill/>
          </a:ln>
          <a:effectLst>
            <a:softEdge rad="112500"/>
          </a:effectLst>
        </p:spPr>
      </p:pic>
    </p:spTree>
    <p:extLst>
      <p:ext uri="{BB962C8B-B14F-4D97-AF65-F5344CB8AC3E}">
        <p14:creationId xmlns:p14="http://schemas.microsoft.com/office/powerpoint/2010/main" val="27243217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0" y="165100"/>
            <a:ext cx="4356100" cy="838200"/>
          </a:xfrm>
        </p:spPr>
        <p:txBody>
          <a:bodyPr/>
          <a:lstStyle/>
          <a:p>
            <a:pPr eaLnBrk="1" hangingPunct="1"/>
            <a:endParaRPr lang="en-CA" altLang="en-US" dirty="0" smtClean="0"/>
          </a:p>
        </p:txBody>
      </p:sp>
      <p:sp>
        <p:nvSpPr>
          <p:cNvPr id="40963" name="Rectangle 3"/>
          <p:cNvSpPr>
            <a:spLocks noGrp="1" noChangeArrowheads="1"/>
          </p:cNvSpPr>
          <p:nvPr>
            <p:ph type="body" sz="half" idx="1"/>
          </p:nvPr>
        </p:nvSpPr>
        <p:spPr>
          <a:xfrm>
            <a:off x="0" y="1228725"/>
            <a:ext cx="9144000" cy="5629275"/>
          </a:xfrm>
          <a:solidFill>
            <a:srgbClr val="7E1022"/>
          </a:solidFill>
        </p:spPr>
        <p:txBody>
          <a:bodyPr/>
          <a:lstStyle/>
          <a:p>
            <a:pPr eaLnBrk="1" hangingPunct="1"/>
            <a:endParaRPr lang="fr-CA" altLang="en-US" dirty="0" smtClean="0">
              <a:solidFill>
                <a:schemeClr val="bg1"/>
              </a:solidFill>
            </a:endParaRPr>
          </a:p>
          <a:p>
            <a:pPr eaLnBrk="1" hangingPunct="1"/>
            <a:endParaRPr lang="fr-CA" altLang="en-US" dirty="0" smtClean="0">
              <a:solidFill>
                <a:schemeClr val="bg1"/>
              </a:solidFill>
            </a:endParaRPr>
          </a:p>
          <a:p>
            <a:pPr marL="0" indent="0">
              <a:buNone/>
            </a:pPr>
            <a:endParaRPr lang="fr-CA" sz="4400" b="1" dirty="0" smtClean="0"/>
          </a:p>
          <a:p>
            <a:pPr marL="0" indent="0" algn="ctr">
              <a:buNone/>
            </a:pPr>
            <a:r>
              <a:rPr lang="fr-CA" sz="4400" b="1" dirty="0" smtClean="0">
                <a:solidFill>
                  <a:schemeClr val="bg1"/>
                </a:solidFill>
              </a:rPr>
              <a:t>Est-il possible de prévenir la DMLA?</a:t>
            </a:r>
            <a:endParaRPr lang="fr-CA" sz="4400" dirty="0">
              <a:solidFill>
                <a:schemeClr val="bg1"/>
              </a:solidFill>
            </a:endParaRPr>
          </a:p>
          <a:p>
            <a:pPr eaLnBrk="1" hangingPunct="1"/>
            <a:endParaRPr lang="fr-CA" altLang="en-US" dirty="0" smtClean="0"/>
          </a:p>
        </p:txBody>
      </p:sp>
    </p:spTree>
    <p:extLst>
      <p:ext uri="{BB962C8B-B14F-4D97-AF65-F5344CB8AC3E}">
        <p14:creationId xmlns:p14="http://schemas.microsoft.com/office/powerpoint/2010/main" val="26029370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680" y="241410"/>
            <a:ext cx="5481215" cy="1663590"/>
          </a:xfrm>
        </p:spPr>
        <p:txBody>
          <a:bodyPr/>
          <a:lstStyle/>
          <a:p>
            <a:pPr algn="r"/>
            <a:r>
              <a:rPr lang="fr-CA" sz="3200" b="1" dirty="0" smtClean="0"/>
              <a:t>Comment prévenir la DMLA </a:t>
            </a:r>
            <a:endParaRPr lang="fr-CA" sz="3200" b="1" dirty="0"/>
          </a:p>
        </p:txBody>
      </p:sp>
      <p:sp>
        <p:nvSpPr>
          <p:cNvPr id="3" name="Text Placeholder 2"/>
          <p:cNvSpPr>
            <a:spLocks noGrp="1"/>
          </p:cNvSpPr>
          <p:nvPr>
            <p:ph type="body" sz="half" idx="1"/>
          </p:nvPr>
        </p:nvSpPr>
        <p:spPr>
          <a:xfrm>
            <a:off x="4268421" y="1759310"/>
            <a:ext cx="4781384" cy="4461432"/>
          </a:xfrm>
        </p:spPr>
        <p:txBody>
          <a:bodyPr/>
          <a:lstStyle/>
          <a:p>
            <a:r>
              <a:rPr lang="fr-CA" sz="2600" dirty="0" smtClean="0"/>
              <a:t>Porter une protection adéquate contre les rayons UV</a:t>
            </a:r>
          </a:p>
          <a:p>
            <a:r>
              <a:rPr lang="fr-CA" sz="2600" dirty="0" smtClean="0"/>
              <a:t>Adopter un style de vie sain</a:t>
            </a:r>
          </a:p>
          <a:p>
            <a:r>
              <a:rPr lang="fr-CA" sz="2600" dirty="0" smtClean="0"/>
              <a:t>Adopter une bonne alimentation</a:t>
            </a:r>
          </a:p>
          <a:p>
            <a:r>
              <a:rPr lang="fr-CA" sz="2600" dirty="0" smtClean="0"/>
              <a:t>Se soumettre à des examens périodiques complets de la vue effectués par un docteur en optométrie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9915"/>
          <a:stretch/>
        </p:blipFill>
        <p:spPr>
          <a:xfrm>
            <a:off x="245985" y="1759310"/>
            <a:ext cx="4022435" cy="4461432"/>
          </a:xfrm>
          <a:prstGeom prst="rect">
            <a:avLst/>
          </a:prstGeom>
          <a:ln>
            <a:noFill/>
          </a:ln>
          <a:effectLst>
            <a:softEdge rad="112500"/>
          </a:effectLst>
        </p:spPr>
      </p:pic>
    </p:spTree>
    <p:extLst>
      <p:ext uri="{BB962C8B-B14F-4D97-AF65-F5344CB8AC3E}">
        <p14:creationId xmlns:p14="http://schemas.microsoft.com/office/powerpoint/2010/main" val="25776753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875213" y="165100"/>
            <a:ext cx="3976687" cy="838200"/>
          </a:xfrm>
        </p:spPr>
        <p:txBody>
          <a:bodyPr/>
          <a:lstStyle/>
          <a:p>
            <a:pPr eaLnBrk="1" hangingPunct="1"/>
            <a:endParaRPr lang="en-CA" altLang="en-US" dirty="0" smtClean="0"/>
          </a:p>
        </p:txBody>
      </p:sp>
      <p:sp>
        <p:nvSpPr>
          <p:cNvPr id="59396" name="Rectangle 3"/>
          <p:cNvSpPr>
            <a:spLocks noGrp="1" noChangeArrowheads="1"/>
          </p:cNvSpPr>
          <p:nvPr>
            <p:ph type="body" sz="half" idx="1"/>
          </p:nvPr>
        </p:nvSpPr>
        <p:spPr>
          <a:xfrm>
            <a:off x="-57595" y="1228045"/>
            <a:ext cx="9201595" cy="5629955"/>
          </a:xfrm>
          <a:solidFill>
            <a:srgbClr val="F15F22"/>
          </a:solidFill>
        </p:spPr>
        <p:txBody>
          <a:bodyPr/>
          <a:lstStyle/>
          <a:p>
            <a:pPr lvl="1" eaLnBrk="1" hangingPunct="1">
              <a:defRPr/>
            </a:pPr>
            <a:endParaRPr lang="fr-CA" altLang="en-US" dirty="0" smtClean="0"/>
          </a:p>
          <a:p>
            <a:pPr lvl="1" eaLnBrk="1" hangingPunct="1">
              <a:defRPr/>
            </a:pPr>
            <a:endParaRPr lang="fr-CA" altLang="en-US" dirty="0"/>
          </a:p>
          <a:p>
            <a:pPr marL="0" indent="0" algn="ctr">
              <a:buNone/>
            </a:pPr>
            <a:endParaRPr lang="fr-CA" sz="4000" b="1" dirty="0" smtClean="0"/>
          </a:p>
          <a:p>
            <a:pPr marL="0" indent="0" algn="ctr">
              <a:buNone/>
            </a:pPr>
            <a:r>
              <a:rPr lang="fr-CA" sz="4000" b="1" dirty="0" smtClean="0">
                <a:solidFill>
                  <a:schemeClr val="bg1"/>
                </a:solidFill>
              </a:rPr>
              <a:t>Y a‑t‑il un traitement contre la DMLA?</a:t>
            </a:r>
            <a:endParaRPr lang="fr-CA" sz="4000" dirty="0">
              <a:solidFill>
                <a:schemeClr val="bg1"/>
              </a:solidFill>
            </a:endParaRPr>
          </a:p>
        </p:txBody>
      </p:sp>
    </p:spTree>
    <p:extLst>
      <p:ext uri="{BB962C8B-B14F-4D97-AF65-F5344CB8AC3E}">
        <p14:creationId xmlns:p14="http://schemas.microsoft.com/office/powerpoint/2010/main" val="41477406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Traitement</a:t>
            </a:r>
            <a:endParaRPr lang="fr-CA" b="1" dirty="0"/>
          </a:p>
        </p:txBody>
      </p:sp>
      <p:sp>
        <p:nvSpPr>
          <p:cNvPr id="3" name="Content Placeholder 2"/>
          <p:cNvSpPr>
            <a:spLocks noGrp="1"/>
          </p:cNvSpPr>
          <p:nvPr>
            <p:ph idx="1"/>
          </p:nvPr>
        </p:nvSpPr>
        <p:spPr>
          <a:xfrm>
            <a:off x="523876" y="1607520"/>
            <a:ext cx="4731179" cy="4781385"/>
          </a:xfrm>
        </p:spPr>
        <p:txBody>
          <a:bodyPr/>
          <a:lstStyle/>
          <a:p>
            <a:r>
              <a:rPr lang="fr-CA" sz="2600" dirty="0" smtClean="0"/>
              <a:t>Suppléments vitaminiques</a:t>
            </a:r>
          </a:p>
          <a:p>
            <a:r>
              <a:rPr lang="fr-CA" sz="2600" dirty="0" smtClean="0"/>
              <a:t>DMLA sèche :</a:t>
            </a:r>
          </a:p>
          <a:p>
            <a:pPr lvl="1"/>
            <a:r>
              <a:rPr lang="fr-CA" sz="2600" dirty="0" smtClean="0"/>
              <a:t>Exercice</a:t>
            </a:r>
          </a:p>
          <a:p>
            <a:pPr lvl="1"/>
            <a:r>
              <a:rPr lang="fr-CA" sz="2600" dirty="0" smtClean="0"/>
              <a:t>Verres solaires de protection contre les rayons UV</a:t>
            </a:r>
          </a:p>
          <a:p>
            <a:pPr lvl="1"/>
            <a:r>
              <a:rPr lang="fr-CA" sz="2600" dirty="0" smtClean="0"/>
              <a:t>Changements de style de vie</a:t>
            </a:r>
          </a:p>
          <a:p>
            <a:r>
              <a:rPr lang="fr-CA" sz="2600" dirty="0" smtClean="0"/>
              <a:t>DMLA humide :</a:t>
            </a:r>
          </a:p>
          <a:p>
            <a:pPr lvl="1"/>
            <a:r>
              <a:rPr lang="fr-CA" sz="2600" dirty="0" smtClean="0"/>
              <a:t>Injections oculaires</a:t>
            </a:r>
          </a:p>
          <a:p>
            <a:pPr lvl="1"/>
            <a:endParaRPr lang="fr-CA"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7370" y="1486814"/>
            <a:ext cx="3351614" cy="5022795"/>
          </a:xfrm>
          <a:prstGeom prst="rect">
            <a:avLst/>
          </a:prstGeom>
          <a:ln>
            <a:noFill/>
          </a:ln>
          <a:effectLst>
            <a:softEdge rad="112500"/>
          </a:effectLst>
        </p:spPr>
      </p:pic>
    </p:spTree>
    <p:extLst>
      <p:ext uri="{BB962C8B-B14F-4D97-AF65-F5344CB8AC3E}">
        <p14:creationId xmlns:p14="http://schemas.microsoft.com/office/powerpoint/2010/main" val="1908197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30" y="841622"/>
            <a:ext cx="9144000" cy="5994697"/>
          </a:xfrm>
          <a:prstGeom prst="rect">
            <a:avLst/>
          </a:prstGeom>
        </p:spPr>
      </p:pic>
      <p:sp>
        <p:nvSpPr>
          <p:cNvPr id="2" name="Title 1"/>
          <p:cNvSpPr>
            <a:spLocks noGrp="1"/>
          </p:cNvSpPr>
          <p:nvPr>
            <p:ph type="title"/>
          </p:nvPr>
        </p:nvSpPr>
        <p:spPr/>
        <p:txBody>
          <a:bodyPr/>
          <a:lstStyle/>
          <a:p>
            <a:pPr algn="r"/>
            <a:r>
              <a:rPr lang="fr-CA" b="1" dirty="0" smtClean="0"/>
              <a:t>DMLA</a:t>
            </a:r>
            <a:endParaRPr lang="fr-CA" b="1" dirty="0"/>
          </a:p>
        </p:txBody>
      </p:sp>
      <p:sp>
        <p:nvSpPr>
          <p:cNvPr id="3" name="Content Placeholder 2"/>
          <p:cNvSpPr>
            <a:spLocks noGrp="1"/>
          </p:cNvSpPr>
          <p:nvPr>
            <p:ph idx="1"/>
          </p:nvPr>
        </p:nvSpPr>
        <p:spPr>
          <a:xfrm>
            <a:off x="276200" y="1489698"/>
            <a:ext cx="5376630" cy="5160861"/>
          </a:xfrm>
        </p:spPr>
        <p:txBody>
          <a:bodyPr/>
          <a:lstStyle/>
          <a:p>
            <a:r>
              <a:rPr lang="fr-CA" sz="2800" dirty="0" smtClean="0"/>
              <a:t>La dégénérescence maculaire liée à l’âge (DMLA) est la cause principale de la cécité et de la basse vision en Amérique du Nord chez les adultes de plus de 55 ans</a:t>
            </a:r>
          </a:p>
          <a:p>
            <a:pPr lvl="0"/>
            <a:r>
              <a:rPr lang="fr-CA" sz="2800" dirty="0" smtClean="0"/>
              <a:t>La DMLA affecte un million de Canadiens</a:t>
            </a:r>
            <a:endParaRPr lang="fr-CA" sz="2800" dirty="0"/>
          </a:p>
          <a:p>
            <a:pPr lvl="0"/>
            <a:r>
              <a:rPr lang="fr-CA" sz="2800" dirty="0" smtClean="0"/>
              <a:t>Ce nombre devrait doubler en 25 ans</a:t>
            </a:r>
          </a:p>
          <a:p>
            <a:pPr lvl="0"/>
            <a:endParaRPr lang="fr-CA" sz="2800" dirty="0"/>
          </a:p>
          <a:p>
            <a:pPr marL="0" indent="0">
              <a:buNone/>
            </a:pPr>
            <a:endParaRPr lang="fr-CA" dirty="0" smtClean="0"/>
          </a:p>
          <a:p>
            <a:endParaRPr lang="fr-CA" dirty="0"/>
          </a:p>
        </p:txBody>
      </p:sp>
    </p:spTree>
    <p:extLst>
      <p:ext uri="{BB962C8B-B14F-4D97-AF65-F5344CB8AC3E}">
        <p14:creationId xmlns:p14="http://schemas.microsoft.com/office/powerpoint/2010/main" val="31538870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875213" y="165100"/>
            <a:ext cx="3976687" cy="838200"/>
          </a:xfrm>
        </p:spPr>
        <p:txBody>
          <a:bodyPr/>
          <a:lstStyle/>
          <a:p>
            <a:pPr eaLnBrk="1" hangingPunct="1"/>
            <a:endParaRPr lang="en-CA" altLang="en-US" dirty="0" smtClean="0"/>
          </a:p>
        </p:txBody>
      </p:sp>
      <p:sp>
        <p:nvSpPr>
          <p:cNvPr id="59396" name="Rectangle 3"/>
          <p:cNvSpPr>
            <a:spLocks noGrp="1" noChangeArrowheads="1"/>
          </p:cNvSpPr>
          <p:nvPr>
            <p:ph type="body" sz="half" idx="1"/>
          </p:nvPr>
        </p:nvSpPr>
        <p:spPr>
          <a:xfrm>
            <a:off x="-57595" y="1228045"/>
            <a:ext cx="9201595" cy="5629955"/>
          </a:xfrm>
          <a:solidFill>
            <a:srgbClr val="A73C96"/>
          </a:solidFill>
        </p:spPr>
        <p:txBody>
          <a:bodyPr/>
          <a:lstStyle/>
          <a:p>
            <a:pPr lvl="1" eaLnBrk="1" hangingPunct="1">
              <a:defRPr/>
            </a:pPr>
            <a:endParaRPr lang="fr-CA" altLang="en-US" dirty="0" smtClean="0"/>
          </a:p>
          <a:p>
            <a:pPr lvl="1" eaLnBrk="1" hangingPunct="1">
              <a:defRPr/>
            </a:pPr>
            <a:endParaRPr lang="fr-CA" altLang="en-US" dirty="0"/>
          </a:p>
          <a:p>
            <a:pPr marL="0" indent="0" algn="ctr">
              <a:buNone/>
            </a:pPr>
            <a:endParaRPr lang="fr-CA" sz="4000" b="1" dirty="0" smtClean="0"/>
          </a:p>
          <a:p>
            <a:pPr marL="0" indent="0" algn="ctr">
              <a:buNone/>
            </a:pPr>
            <a:r>
              <a:rPr lang="fr-CA" sz="4000" b="1" dirty="0" smtClean="0">
                <a:solidFill>
                  <a:schemeClr val="bg1"/>
                </a:solidFill>
              </a:rPr>
              <a:t>Y a‑t‑il de l’aide disponible?</a:t>
            </a:r>
            <a:endParaRPr lang="fr-CA" sz="4000" dirty="0">
              <a:solidFill>
                <a:schemeClr val="bg1"/>
              </a:solidFill>
            </a:endParaRPr>
          </a:p>
        </p:txBody>
      </p:sp>
    </p:spTree>
    <p:extLst>
      <p:ext uri="{BB962C8B-B14F-4D97-AF65-F5344CB8AC3E}">
        <p14:creationId xmlns:p14="http://schemas.microsoft.com/office/powerpoint/2010/main" val="36292849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665"/>
          <a:stretch/>
        </p:blipFill>
        <p:spPr>
          <a:xfrm>
            <a:off x="4627073" y="1911100"/>
            <a:ext cx="4178102" cy="4022435"/>
          </a:xfrm>
          <a:prstGeom prst="rect">
            <a:avLst/>
          </a:prstGeom>
          <a:ln>
            <a:noFill/>
          </a:ln>
          <a:effectLst>
            <a:softEdge rad="112500"/>
          </a:effectLst>
        </p:spPr>
      </p:pic>
      <p:sp>
        <p:nvSpPr>
          <p:cNvPr id="2" name="Title 1"/>
          <p:cNvSpPr>
            <a:spLocks noGrp="1"/>
          </p:cNvSpPr>
          <p:nvPr>
            <p:ph type="title"/>
          </p:nvPr>
        </p:nvSpPr>
        <p:spPr/>
        <p:txBody>
          <a:bodyPr/>
          <a:lstStyle/>
          <a:p>
            <a:r>
              <a:rPr lang="fr-CA" b="1" dirty="0" smtClean="0"/>
              <a:t>Prise en charge de la DMLA</a:t>
            </a:r>
            <a:endParaRPr lang="fr-CA" b="1" dirty="0"/>
          </a:p>
        </p:txBody>
      </p:sp>
      <p:sp>
        <p:nvSpPr>
          <p:cNvPr id="3" name="Content Placeholder 2"/>
          <p:cNvSpPr>
            <a:spLocks noGrp="1"/>
          </p:cNvSpPr>
          <p:nvPr>
            <p:ph idx="1"/>
          </p:nvPr>
        </p:nvSpPr>
        <p:spPr>
          <a:xfrm>
            <a:off x="34360" y="1911100"/>
            <a:ext cx="4689429" cy="4022435"/>
          </a:xfrm>
        </p:spPr>
        <p:txBody>
          <a:bodyPr/>
          <a:lstStyle/>
          <a:p>
            <a:r>
              <a:rPr lang="fr-CA" sz="2800" dirty="0"/>
              <a:t>Aides pour la basse vision pour optimiser la vision restante</a:t>
            </a:r>
          </a:p>
          <a:p>
            <a:r>
              <a:rPr lang="fr-CA" sz="2800" dirty="0" smtClean="0"/>
              <a:t>Utilisation de la grille Amsler pour aider à mesure la progression de la DMLA</a:t>
            </a:r>
          </a:p>
          <a:p>
            <a:r>
              <a:rPr lang="fr-CA" sz="2800" dirty="0" smtClean="0"/>
              <a:t>Visites fréquentes chez votre docteur en optométrie</a:t>
            </a:r>
            <a:endParaRPr lang="fr-CA" sz="2800" dirty="0"/>
          </a:p>
        </p:txBody>
      </p:sp>
    </p:spTree>
    <p:extLst>
      <p:ext uri="{BB962C8B-B14F-4D97-AF65-F5344CB8AC3E}">
        <p14:creationId xmlns:p14="http://schemas.microsoft.com/office/powerpoint/2010/main" val="15155235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1303940"/>
            <a:ext cx="9144000" cy="5554060"/>
          </a:xfrm>
          <a:solidFill>
            <a:srgbClr val="71AE44"/>
          </a:solidFill>
        </p:spPr>
        <p:txBody>
          <a:bodyPr/>
          <a:lstStyle/>
          <a:p>
            <a:pPr algn="ctr" eaLnBrk="1" hangingPunct="1">
              <a:buFontTx/>
              <a:buNone/>
            </a:pPr>
            <a:endParaRPr lang="fr-CA" altLang="en-US" sz="4400" dirty="0" smtClean="0">
              <a:solidFill>
                <a:schemeClr val="bg1"/>
              </a:solidFill>
            </a:endParaRPr>
          </a:p>
          <a:p>
            <a:pPr marL="0" indent="0" algn="ctr">
              <a:buNone/>
            </a:pPr>
            <a:endParaRPr lang="fr-CA" sz="4400" dirty="0">
              <a:solidFill>
                <a:schemeClr val="bg1"/>
              </a:solidFill>
            </a:endParaRPr>
          </a:p>
          <a:p>
            <a:pPr marL="0" indent="0" algn="ctr">
              <a:buNone/>
            </a:pPr>
            <a:r>
              <a:rPr lang="fr-CA" sz="4400" b="1" dirty="0" smtClean="0">
                <a:solidFill>
                  <a:schemeClr val="bg1"/>
                </a:solidFill>
              </a:rPr>
              <a:t>Merci.</a:t>
            </a:r>
            <a:endParaRPr lang="fr-CA" sz="4400" b="1" dirty="0" smtClean="0"/>
          </a:p>
        </p:txBody>
      </p:sp>
    </p:spTree>
    <p:extLst>
      <p:ext uri="{BB962C8B-B14F-4D97-AF65-F5344CB8AC3E}">
        <p14:creationId xmlns:p14="http://schemas.microsoft.com/office/powerpoint/2010/main" val="28438103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1303940"/>
            <a:ext cx="9144000" cy="5554060"/>
          </a:xfrm>
          <a:solidFill>
            <a:srgbClr val="71AE44"/>
          </a:solidFill>
        </p:spPr>
        <p:txBody>
          <a:bodyPr/>
          <a:lstStyle/>
          <a:p>
            <a:pPr algn="ctr" eaLnBrk="1" hangingPunct="1">
              <a:buFontTx/>
              <a:buNone/>
            </a:pPr>
            <a:endParaRPr lang="fr-CA" altLang="en-US" sz="4400" dirty="0" smtClean="0">
              <a:solidFill>
                <a:schemeClr val="bg1"/>
              </a:solidFill>
            </a:endParaRPr>
          </a:p>
          <a:p>
            <a:pPr marL="0" indent="0" algn="ctr">
              <a:buNone/>
            </a:pPr>
            <a:endParaRPr lang="fr-CA" sz="4400" b="1" dirty="0" smtClean="0"/>
          </a:p>
          <a:p>
            <a:pPr marL="0" indent="0" algn="ctr">
              <a:buNone/>
            </a:pPr>
            <a:r>
              <a:rPr lang="fr-CA" sz="4400" b="1" dirty="0" smtClean="0">
                <a:solidFill>
                  <a:schemeClr val="bg1"/>
                </a:solidFill>
              </a:rPr>
              <a:t>Qu’est‑ce que la dégénérescence maculaire liée à l’âge (DMLA)?</a:t>
            </a:r>
            <a:endParaRPr lang="fr-CA" sz="44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r-CA" b="1" dirty="0" smtClean="0"/>
              <a:t>Qu’est‑ce que la DMLA?</a:t>
            </a:r>
            <a:endParaRPr lang="fr-CA"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33" y="3125420"/>
            <a:ext cx="7179426" cy="4765176"/>
          </a:xfrm>
          <a:prstGeom prst="rect">
            <a:avLst/>
          </a:prstGeom>
        </p:spPr>
      </p:pic>
      <p:sp>
        <p:nvSpPr>
          <p:cNvPr id="3" name="Content Placeholder 2"/>
          <p:cNvSpPr>
            <a:spLocks noGrp="1"/>
          </p:cNvSpPr>
          <p:nvPr>
            <p:ph idx="1"/>
          </p:nvPr>
        </p:nvSpPr>
        <p:spPr>
          <a:xfrm>
            <a:off x="245985" y="1531625"/>
            <a:ext cx="8727925" cy="3415275"/>
          </a:xfrm>
        </p:spPr>
        <p:txBody>
          <a:bodyPr>
            <a:normAutofit fontScale="92500" lnSpcReduction="10000"/>
          </a:bodyPr>
          <a:lstStyle/>
          <a:p>
            <a:r>
              <a:rPr lang="fr-CA" sz="2800" dirty="0" smtClean="0"/>
              <a:t>Avec l’âge, la macula s’endommage au fil du temps  </a:t>
            </a:r>
          </a:p>
          <a:p>
            <a:r>
              <a:rPr lang="fr-CA" sz="2800" dirty="0" smtClean="0"/>
              <a:t>La DMLA est une maladie oculaire évolutive qui affecte la vision centrale, en embrouillant et en affaiblissant la vision</a:t>
            </a:r>
          </a:p>
          <a:p>
            <a:r>
              <a:rPr lang="fr-CA" sz="2800" dirty="0" smtClean="0"/>
              <a:t>La perte de vision peut interférer avec les tâches quotidiennes</a:t>
            </a:r>
          </a:p>
          <a:p>
            <a:r>
              <a:rPr lang="fr-CA" sz="2800" dirty="0" smtClean="0"/>
              <a:t>Les coûts personnels, sociaux et économiques de la DMLA peuvent être extrêmement exorbitants</a:t>
            </a:r>
          </a:p>
          <a:p>
            <a:pPr marL="0" indent="0">
              <a:buNone/>
            </a:pPr>
            <a:endParaRPr lang="fr-CA" sz="3000" dirty="0" smtClean="0"/>
          </a:p>
          <a:p>
            <a:endParaRPr lang="fr-CA" sz="2500" dirty="0"/>
          </a:p>
        </p:txBody>
      </p:sp>
    </p:spTree>
    <p:extLst>
      <p:ext uri="{BB962C8B-B14F-4D97-AF65-F5344CB8AC3E}">
        <p14:creationId xmlns:p14="http://schemas.microsoft.com/office/powerpoint/2010/main" val="16494126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36975" y="165100"/>
            <a:ext cx="5032375" cy="1071563"/>
          </a:xfrm>
        </p:spPr>
        <p:txBody>
          <a:bodyPr/>
          <a:lstStyle/>
          <a:p>
            <a:pPr eaLnBrk="1" hangingPunct="1"/>
            <a:endParaRPr lang="en-CA" altLang="en-US" sz="3600" dirty="0" smtClean="0"/>
          </a:p>
        </p:txBody>
      </p:sp>
      <p:sp>
        <p:nvSpPr>
          <p:cNvPr id="6" name="Rectangle 3"/>
          <p:cNvSpPr txBox="1">
            <a:spLocks noChangeArrowheads="1"/>
          </p:cNvSpPr>
          <p:nvPr/>
        </p:nvSpPr>
        <p:spPr bwMode="auto">
          <a:xfrm>
            <a:off x="0" y="1376363"/>
            <a:ext cx="9144000" cy="5481637"/>
          </a:xfrm>
          <a:prstGeom prst="rect">
            <a:avLst/>
          </a:prstGeom>
          <a:solidFill>
            <a:srgbClr val="A73C96"/>
          </a:solidFill>
          <a:ln>
            <a:noFill/>
          </a:ln>
          <a:effectLst/>
        </p:spPr>
        <p:txBody>
          <a:bodyPr/>
          <a:lst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fr-CA" altLang="en-US" dirty="0" smtClean="0">
              <a:solidFill>
                <a:schemeClr val="bg1"/>
              </a:solidFill>
            </a:endParaRPr>
          </a:p>
          <a:p>
            <a:pPr marL="0" indent="0" algn="ctr">
              <a:buNone/>
            </a:pPr>
            <a:endParaRPr lang="fr-CA" dirty="0">
              <a:solidFill>
                <a:schemeClr val="bg1"/>
              </a:solidFill>
            </a:endParaRPr>
          </a:p>
          <a:p>
            <a:pPr marL="0" indent="0" algn="ctr">
              <a:buNone/>
            </a:pPr>
            <a:endParaRPr lang="fr-CA" sz="4000" b="1" dirty="0" smtClean="0">
              <a:solidFill>
                <a:schemeClr val="bg1"/>
              </a:solidFill>
            </a:endParaRPr>
          </a:p>
          <a:p>
            <a:pPr marL="0" indent="0" algn="ctr">
              <a:buNone/>
            </a:pPr>
            <a:r>
              <a:rPr lang="fr-CA" sz="4000" b="1" dirty="0" smtClean="0">
                <a:solidFill>
                  <a:schemeClr val="bg1"/>
                </a:solidFill>
              </a:rPr>
              <a:t>Qu’est-ce que la macula?</a:t>
            </a:r>
            <a:endParaRPr lang="fr-CA" sz="4000" dirty="0" smtClean="0">
              <a:solidFill>
                <a:schemeClr val="bg1"/>
              </a:solidFill>
            </a:endParaRPr>
          </a:p>
          <a:p>
            <a:pPr marL="0" indent="0" eaLnBrk="1" hangingPunct="1">
              <a:buFontTx/>
              <a:buNone/>
              <a:defRPr/>
            </a:pPr>
            <a:endParaRPr lang="fr-CA" alt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575" y="314324"/>
            <a:ext cx="5311963" cy="989615"/>
          </a:xfrm>
        </p:spPr>
        <p:txBody>
          <a:bodyPr/>
          <a:lstStyle/>
          <a:p>
            <a:pPr algn="r"/>
            <a:r>
              <a:rPr lang="fr-CA" sz="3600" b="1" dirty="0" smtClean="0"/>
              <a:t>Qu’est-ce que la macula?</a:t>
            </a:r>
            <a:endParaRPr lang="fr-CA" sz="3600" b="1" dirty="0"/>
          </a:p>
        </p:txBody>
      </p:sp>
      <p:sp>
        <p:nvSpPr>
          <p:cNvPr id="3" name="Content Placeholder 2"/>
          <p:cNvSpPr>
            <a:spLocks noGrp="1"/>
          </p:cNvSpPr>
          <p:nvPr>
            <p:ph idx="1"/>
          </p:nvPr>
        </p:nvSpPr>
        <p:spPr>
          <a:xfrm>
            <a:off x="473670" y="1607520"/>
            <a:ext cx="4781385" cy="4781385"/>
          </a:xfrm>
        </p:spPr>
        <p:txBody>
          <a:bodyPr/>
          <a:lstStyle/>
          <a:p>
            <a:pPr marL="457200" lvl="1" indent="0">
              <a:buNone/>
            </a:pPr>
            <a:endParaRPr lang="fr-CA" sz="1600" dirty="0" smtClean="0"/>
          </a:p>
          <a:p>
            <a:pPr lvl="0"/>
            <a:r>
              <a:rPr lang="fr-CA" smtClean="0"/>
              <a:t>La macula se trouve au centre de la rétine (couche intérieure située à l’arrière de l’œil qui reçoit l’information visuelle)</a:t>
            </a:r>
          </a:p>
          <a:p>
            <a:endParaRPr lang="fr-CA"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6105" y="1636808"/>
            <a:ext cx="4525696" cy="3946540"/>
          </a:xfrm>
          <a:prstGeom prst="rect">
            <a:avLst/>
          </a:prstGeom>
        </p:spPr>
      </p:pic>
    </p:spTree>
    <p:extLst>
      <p:ext uri="{BB962C8B-B14F-4D97-AF65-F5344CB8AC3E}">
        <p14:creationId xmlns:p14="http://schemas.microsoft.com/office/powerpoint/2010/main" val="23432506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155" y="314324"/>
            <a:ext cx="5008383" cy="989615"/>
          </a:xfrm>
        </p:spPr>
        <p:txBody>
          <a:bodyPr/>
          <a:lstStyle/>
          <a:p>
            <a:pPr algn="r"/>
            <a:r>
              <a:rPr lang="fr-CA" b="1" dirty="0" smtClean="0"/>
              <a:t>Qu’est-ce que la macula?</a:t>
            </a:r>
            <a:endParaRPr lang="fr-CA" b="1" dirty="0"/>
          </a:p>
        </p:txBody>
      </p:sp>
      <p:sp>
        <p:nvSpPr>
          <p:cNvPr id="3" name="Content Placeholder 2"/>
          <p:cNvSpPr>
            <a:spLocks noGrp="1"/>
          </p:cNvSpPr>
          <p:nvPr>
            <p:ph idx="1"/>
          </p:nvPr>
        </p:nvSpPr>
        <p:spPr>
          <a:xfrm>
            <a:off x="325407" y="1911100"/>
            <a:ext cx="4705490" cy="4205873"/>
          </a:xfrm>
        </p:spPr>
        <p:txBody>
          <a:bodyPr/>
          <a:lstStyle/>
          <a:p>
            <a:pPr lvl="0"/>
            <a:r>
              <a:rPr lang="fr-CA" smtClean="0"/>
              <a:t>La macula assure la vision centrale et la perception des menus détails pour les tâches comme la lecture, la reconnaissance des visages et la conduite automobile</a:t>
            </a:r>
          </a:p>
          <a:p>
            <a:pPr lvl="0"/>
            <a:endParaRPr lang="fr-CA" sz="2800" dirty="0" smtClean="0"/>
          </a:p>
          <a:p>
            <a:endParaRPr lang="fr-C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7370" y="1303939"/>
            <a:ext cx="3594389" cy="5178488"/>
          </a:xfrm>
          <a:prstGeom prst="rect">
            <a:avLst/>
          </a:prstGeom>
          <a:ln>
            <a:noFill/>
          </a:ln>
          <a:effectLst>
            <a:softEdge rad="112500"/>
          </a:effectLst>
        </p:spPr>
      </p:pic>
    </p:spTree>
    <p:extLst>
      <p:ext uri="{BB962C8B-B14F-4D97-AF65-F5344CB8AC3E}">
        <p14:creationId xmlns:p14="http://schemas.microsoft.com/office/powerpoint/2010/main" val="3749215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875213" y="165100"/>
            <a:ext cx="3976687" cy="838200"/>
          </a:xfrm>
        </p:spPr>
        <p:txBody>
          <a:bodyPr/>
          <a:lstStyle/>
          <a:p>
            <a:pPr eaLnBrk="1" hangingPunct="1"/>
            <a:endParaRPr lang="en-CA" altLang="en-US" dirty="0" smtClean="0"/>
          </a:p>
        </p:txBody>
      </p:sp>
      <p:sp>
        <p:nvSpPr>
          <p:cNvPr id="59396" name="Rectangle 3"/>
          <p:cNvSpPr>
            <a:spLocks noGrp="1" noChangeArrowheads="1"/>
          </p:cNvSpPr>
          <p:nvPr>
            <p:ph type="body" sz="half" idx="1"/>
          </p:nvPr>
        </p:nvSpPr>
        <p:spPr>
          <a:xfrm>
            <a:off x="0" y="1228045"/>
            <a:ext cx="9144000" cy="5629955"/>
          </a:xfrm>
          <a:solidFill>
            <a:srgbClr val="F15F22"/>
          </a:solidFill>
        </p:spPr>
        <p:txBody>
          <a:bodyPr/>
          <a:lstStyle/>
          <a:p>
            <a:pPr lvl="1" eaLnBrk="1" hangingPunct="1">
              <a:defRPr/>
            </a:pPr>
            <a:endParaRPr lang="fr-CA" altLang="en-US" dirty="0" smtClean="0"/>
          </a:p>
          <a:p>
            <a:pPr lvl="1" eaLnBrk="1" hangingPunct="1">
              <a:defRPr/>
            </a:pPr>
            <a:endParaRPr lang="fr-CA" altLang="en-US" dirty="0"/>
          </a:p>
          <a:p>
            <a:pPr marL="0" indent="0" algn="ctr">
              <a:buNone/>
            </a:pPr>
            <a:endParaRPr lang="fr-CA" sz="4000" b="1" dirty="0" smtClean="0"/>
          </a:p>
          <a:p>
            <a:pPr marL="0" indent="0" algn="ctr">
              <a:buNone/>
            </a:pPr>
            <a:r>
              <a:rPr lang="fr-CA" sz="4000" b="1" dirty="0" smtClean="0">
                <a:solidFill>
                  <a:schemeClr val="bg1"/>
                </a:solidFill>
              </a:rPr>
              <a:t>Quels sont les symptômes de la DMLA?</a:t>
            </a:r>
            <a:endParaRPr lang="fr-CA" sz="4000"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21880" y="1683415"/>
            <a:ext cx="8348450" cy="5464440"/>
          </a:xfrm>
        </p:spPr>
        <p:txBody>
          <a:bodyPr/>
          <a:lstStyle/>
          <a:p>
            <a:r>
              <a:rPr lang="fr-CA" dirty="0" smtClean="0"/>
              <a:t>Aux stades précoces, la dégénérescence maculaire ne produit aucun symptôme</a:t>
            </a:r>
          </a:p>
          <a:p>
            <a:r>
              <a:rPr lang="fr-CA" dirty="0" smtClean="0"/>
              <a:t>Vision floue lorsque la personne exécute des tâches qui obligent à voir des détails</a:t>
            </a:r>
          </a:p>
          <a:p>
            <a:r>
              <a:rPr lang="fr-CA" dirty="0" smtClean="0"/>
              <a:t>Les lignes semblent déformées et des taches sombrent apparaissent</a:t>
            </a:r>
          </a:p>
          <a:p>
            <a:r>
              <a:rPr lang="fr-CA" dirty="0" smtClean="0"/>
              <a:t>Taches floues qui ne peuvent pas être corrigées avec des lunettes</a:t>
            </a:r>
          </a:p>
        </p:txBody>
      </p:sp>
      <p:sp>
        <p:nvSpPr>
          <p:cNvPr id="2" name="TextBox 1"/>
          <p:cNvSpPr txBox="1"/>
          <p:nvPr/>
        </p:nvSpPr>
        <p:spPr>
          <a:xfrm>
            <a:off x="3469155" y="317305"/>
            <a:ext cx="5692125" cy="646331"/>
          </a:xfrm>
          <a:prstGeom prst="rect">
            <a:avLst/>
          </a:prstGeom>
          <a:noFill/>
        </p:spPr>
        <p:txBody>
          <a:bodyPr wrap="square" rtlCol="0">
            <a:spAutoFit/>
          </a:bodyPr>
          <a:lstStyle/>
          <a:p>
            <a:pPr algn="r"/>
            <a:r>
              <a:rPr lang="fr-CA" sz="3600" b="1" dirty="0" smtClean="0">
                <a:solidFill>
                  <a:srgbClr val="00A1E4"/>
                </a:solidFill>
                <a:latin typeface="Segoe UI" panose="020B0502040204020203" pitchFamily="34" charset="0"/>
              </a:rPr>
              <a:t>Quels sont les symptômes de la DMLA?</a:t>
            </a:r>
            <a:endParaRPr lang="fr-CA" sz="3600" b="1" dirty="0">
              <a:solidFill>
                <a:srgbClr val="00A1E4"/>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0656359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10041</TotalTime>
  <Words>1166</Words>
  <Application>Microsoft Office PowerPoint</Application>
  <PresentationFormat>Affichage à l'écran (4:3)</PresentationFormat>
  <Paragraphs>161</Paragraphs>
  <Slides>22</Slides>
  <Notes>21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Default Design</vt:lpstr>
      <vt:lpstr>Présentation PowerPoint</vt:lpstr>
      <vt:lpstr>DMLA</vt:lpstr>
      <vt:lpstr>Présentation PowerPoint</vt:lpstr>
      <vt:lpstr>Qu’est‑ce que la DMLA?</vt:lpstr>
      <vt:lpstr>Présentation PowerPoint</vt:lpstr>
      <vt:lpstr>Qu’est-ce que la macula?</vt:lpstr>
      <vt:lpstr>Qu’est-ce que la macula?</vt:lpstr>
      <vt:lpstr>Présentation PowerPoint</vt:lpstr>
      <vt:lpstr>Présentation PowerPoint</vt:lpstr>
      <vt:lpstr>Présentation PowerPoint</vt:lpstr>
      <vt:lpstr>DMLA humide et DMLA sèche</vt:lpstr>
      <vt:lpstr>La DMLA sèche</vt:lpstr>
      <vt:lpstr>La DMLA humide</vt:lpstr>
      <vt:lpstr>Présentation PowerPoint</vt:lpstr>
      <vt:lpstr>Qui est à risque?</vt:lpstr>
      <vt:lpstr>Présentation PowerPoint</vt:lpstr>
      <vt:lpstr>Comment prévenir la DMLA </vt:lpstr>
      <vt:lpstr>Présentation PowerPoint</vt:lpstr>
      <vt:lpstr>Traitement</vt:lpstr>
      <vt:lpstr>Présentation PowerPoint</vt:lpstr>
      <vt:lpstr>Prise en charge de la DMLA</vt:lpstr>
      <vt:lpstr>Présentation PowerPoint</vt:lpstr>
    </vt:vector>
  </TitlesOfParts>
  <Company>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Doris</dc:creator>
  <cp:lastModifiedBy>Tania Burgi</cp:lastModifiedBy>
  <cp:revision>184</cp:revision>
  <dcterms:created xsi:type="dcterms:W3CDTF">2003-08-01T17:53:20Z</dcterms:created>
  <dcterms:modified xsi:type="dcterms:W3CDTF">2017-11-29T20:50:40Z</dcterms:modified>
</cp:coreProperties>
</file>