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9" r:id="rId3"/>
    <p:sldId id="310" r:id="rId4"/>
    <p:sldId id="342" r:id="rId5"/>
    <p:sldId id="316" r:id="rId6"/>
    <p:sldId id="343" r:id="rId7"/>
    <p:sldId id="328" r:id="rId8"/>
    <p:sldId id="344" r:id="rId9"/>
    <p:sldId id="338" r:id="rId10"/>
    <p:sldId id="345" r:id="rId11"/>
    <p:sldId id="340" r:id="rId12"/>
    <p:sldId id="346" r:id="rId13"/>
    <p:sldId id="341" r:id="rId14"/>
    <p:sldId id="347" r:id="rId15"/>
    <p:sldId id="348" r:id="rId16"/>
  </p:sldIdLst>
  <p:sldSz cx="9144000" cy="6858000" type="screen4x3"/>
  <p:notesSz cx="6858000" cy="9180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5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9331"/>
    <a:srgbClr val="009B8A"/>
    <a:srgbClr val="A73C96"/>
    <a:srgbClr val="F15F22"/>
    <a:srgbClr val="71AE44"/>
    <a:srgbClr val="7E1022"/>
    <a:srgbClr val="00A1E4"/>
    <a:srgbClr val="71AE3A"/>
    <a:srgbClr val="457115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48"/>
    </p:cViewPr>
  </p:sorterViewPr>
  <p:notesViewPr>
    <p:cSldViewPr>
      <p:cViewPr varScale="1">
        <p:scale>
          <a:sx n="56" d="100"/>
          <a:sy n="56" d="100"/>
        </p:scale>
        <p:origin x="2988" y="96"/>
      </p:cViewPr>
      <p:guideLst>
        <p:guide orient="horz" pos="2891"/>
        <p:guide pos="216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01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F93FEA-EAF5-4F61-A404-29729A9781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612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28F568-A01F-4173-BAF6-43296F6DEE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487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F34E65A3-D5E1-47D0-99E3-75CB9CF5D364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Off the glaucoma powerpoint	</a:t>
            </a:r>
          </a:p>
        </p:txBody>
      </p:sp>
    </p:spTree>
    <p:extLst>
      <p:ext uri="{BB962C8B-B14F-4D97-AF65-F5344CB8AC3E}">
        <p14:creationId xmlns:p14="http://schemas.microsoft.com/office/powerpoint/2010/main" val="387849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A43D5E87-C411-4F14-8147-80827C551867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70241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BF597DED-773E-4A92-9774-EF3F97EED185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From the glaucoma PPT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4217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5DEB5240-7E9C-4FD4-A5E6-D9D8C4F42BC8}" type="slidenum">
              <a:rPr lang="en-US" altLang="en-US" smtClean="0">
                <a:latin typeface="Times New Roman" panose="02020603050405020304" pitchFamily="18" charset="0"/>
              </a:rPr>
              <a:pPr/>
              <a:t>7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22305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6097389C-44B6-4487-ADF8-799AFF82E895}" type="slidenum">
              <a:rPr lang="en-US" altLang="en-US" smtClean="0">
                <a:latin typeface="Times New Roman" panose="02020603050405020304" pitchFamily="18" charset="0"/>
              </a:rPr>
              <a:pPr/>
              <a:t>9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File #: 1461692Exclusive </a:t>
            </a:r>
          </a:p>
        </p:txBody>
      </p:sp>
    </p:spTree>
    <p:extLst>
      <p:ext uri="{BB962C8B-B14F-4D97-AF65-F5344CB8AC3E}">
        <p14:creationId xmlns:p14="http://schemas.microsoft.com/office/powerpoint/2010/main" val="1244484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A43D5E87-C411-4F14-8147-80827C551867}" type="slidenum">
              <a:rPr lang="en-US" altLang="en-US" smtClean="0">
                <a:latin typeface="Times New Roman" panose="02020603050405020304" pitchFamily="18" charset="0"/>
              </a:rPr>
              <a:pPr/>
              <a:t>11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829021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50"/>
                </a:solidFill>
                <a:latin typeface="Arial" panose="020B0604020202020204" pitchFamily="34" charset="0"/>
              </a:defRPr>
            </a:lvl9pPr>
          </a:lstStyle>
          <a:p>
            <a:fld id="{BF597DED-773E-4A92-9774-EF3F97EED185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From the glaucoma PPT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041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1818" r="13725" b="11818"/>
          <a:stretch>
            <a:fillRect/>
          </a:stretch>
        </p:blipFill>
        <p:spPr bwMode="auto">
          <a:xfrm>
            <a:off x="304800" y="304800"/>
            <a:ext cx="3200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402975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3498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945" y="314324"/>
            <a:ext cx="4856593" cy="129319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r>
              <a:rPr lang="en-US" altLang="en-US"/>
              <a:t>www.opto.ca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D1269F01-1FC2-4C1B-BAE3-AEC4E5EF7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642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r>
              <a:rPr lang="en-US" altLang="en-US"/>
              <a:t>www.opto.ca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09247B05-0CBB-4C1E-B5A6-6BD0F4BDE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76447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050" y="241410"/>
            <a:ext cx="4949950" cy="1366110"/>
          </a:xfrm>
        </p:spPr>
        <p:txBody>
          <a:bodyPr/>
          <a:lstStyle>
            <a:lvl1pPr>
              <a:defRPr sz="400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62200"/>
            <a:ext cx="4038600" cy="365760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362200"/>
            <a:ext cx="4038600" cy="3657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5016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4840" y="314324"/>
            <a:ext cx="4780698" cy="98961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6" y="1607520"/>
            <a:ext cx="8229600" cy="478138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89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7438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313949"/>
            <a:ext cx="4098025" cy="121767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657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41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620885"/>
            <a:ext cx="7886700" cy="106980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55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160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13" y="842165"/>
            <a:ext cx="2949575" cy="1600200"/>
          </a:xfrm>
        </p:spPr>
        <p:txBody>
          <a:bodyPr anchor="b"/>
          <a:lstStyle>
            <a:lvl1pPr>
              <a:defRPr sz="320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842165"/>
            <a:ext cx="4629150" cy="5411788"/>
          </a:xfrm>
        </p:spPr>
        <p:txBody>
          <a:bodyPr/>
          <a:lstStyle>
            <a:lvl1pPr>
              <a:defRPr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473" y="2442365"/>
            <a:ext cx="2949575" cy="3811588"/>
          </a:xfrm>
        </p:spPr>
        <p:txBody>
          <a:bodyPr/>
          <a:lstStyle>
            <a:lvl1pPr marL="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00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r>
              <a:rPr lang="en-US" altLang="en-US"/>
              <a:t>www.opto.ca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DEFDB001-D334-4CEF-8C70-6CC35A6A3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6015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49425"/>
            <a:ext cx="8229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grpSp>
        <p:nvGrpSpPr>
          <p:cNvPr id="1027" name="Group 19"/>
          <p:cNvGrpSpPr>
            <a:grpSpLocks/>
          </p:cNvGrpSpPr>
          <p:nvPr userDrawn="1"/>
        </p:nvGrpSpPr>
        <p:grpSpPr bwMode="auto">
          <a:xfrm>
            <a:off x="0" y="0"/>
            <a:ext cx="647700" cy="6713538"/>
            <a:chOff x="0" y="43"/>
            <a:chExt cx="5760" cy="4229"/>
          </a:xfrm>
        </p:grpSpPr>
        <p:sp>
          <p:nvSpPr>
            <p:cNvPr id="1030" name="Line 20"/>
            <p:cNvSpPr>
              <a:spLocks noChangeShapeType="1"/>
            </p:cNvSpPr>
            <p:nvPr userDrawn="1"/>
          </p:nvSpPr>
          <p:spPr bwMode="auto">
            <a:xfrm>
              <a:off x="0" y="420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Line 21"/>
            <p:cNvSpPr>
              <a:spLocks noChangeShapeType="1"/>
            </p:cNvSpPr>
            <p:nvPr userDrawn="1"/>
          </p:nvSpPr>
          <p:spPr bwMode="auto">
            <a:xfrm>
              <a:off x="0" y="423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Line 22"/>
            <p:cNvSpPr>
              <a:spLocks noChangeShapeType="1"/>
            </p:cNvSpPr>
            <p:nvPr userDrawn="1"/>
          </p:nvSpPr>
          <p:spPr bwMode="auto">
            <a:xfrm>
              <a:off x="0" y="427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Line 23"/>
            <p:cNvSpPr>
              <a:spLocks noChangeShapeType="1"/>
            </p:cNvSpPr>
            <p:nvPr userDrawn="1"/>
          </p:nvSpPr>
          <p:spPr bwMode="auto">
            <a:xfrm>
              <a:off x="0" y="411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Line 24"/>
            <p:cNvSpPr>
              <a:spLocks noChangeShapeType="1"/>
            </p:cNvSpPr>
            <p:nvPr userDrawn="1"/>
          </p:nvSpPr>
          <p:spPr bwMode="auto">
            <a:xfrm>
              <a:off x="0" y="406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Line 25"/>
            <p:cNvSpPr>
              <a:spLocks noChangeShapeType="1"/>
            </p:cNvSpPr>
            <p:nvPr userDrawn="1"/>
          </p:nvSpPr>
          <p:spPr bwMode="auto">
            <a:xfrm>
              <a:off x="0" y="415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Line 26"/>
            <p:cNvSpPr>
              <a:spLocks noChangeShapeType="1"/>
            </p:cNvSpPr>
            <p:nvPr userDrawn="1"/>
          </p:nvSpPr>
          <p:spPr bwMode="auto">
            <a:xfrm>
              <a:off x="0" y="366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Line 27"/>
            <p:cNvSpPr>
              <a:spLocks noChangeShapeType="1"/>
            </p:cNvSpPr>
            <p:nvPr userDrawn="1"/>
          </p:nvSpPr>
          <p:spPr bwMode="auto">
            <a:xfrm>
              <a:off x="0" y="363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Line 28"/>
            <p:cNvSpPr>
              <a:spLocks noChangeShapeType="1"/>
            </p:cNvSpPr>
            <p:nvPr userDrawn="1"/>
          </p:nvSpPr>
          <p:spPr bwMode="auto">
            <a:xfrm>
              <a:off x="0" y="402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Line 29"/>
            <p:cNvSpPr>
              <a:spLocks noChangeShapeType="1"/>
            </p:cNvSpPr>
            <p:nvPr userDrawn="1"/>
          </p:nvSpPr>
          <p:spPr bwMode="auto">
            <a:xfrm>
              <a:off x="0" y="389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Line 30"/>
            <p:cNvSpPr>
              <a:spLocks noChangeShapeType="1"/>
            </p:cNvSpPr>
            <p:nvPr userDrawn="1"/>
          </p:nvSpPr>
          <p:spPr bwMode="auto">
            <a:xfrm>
              <a:off x="0" y="381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Line 31"/>
            <p:cNvSpPr>
              <a:spLocks noChangeShapeType="1"/>
            </p:cNvSpPr>
            <p:nvPr userDrawn="1"/>
          </p:nvSpPr>
          <p:spPr bwMode="auto">
            <a:xfrm>
              <a:off x="0" y="399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Line 32"/>
            <p:cNvSpPr>
              <a:spLocks noChangeShapeType="1"/>
            </p:cNvSpPr>
            <p:nvPr userDrawn="1"/>
          </p:nvSpPr>
          <p:spPr bwMode="auto">
            <a:xfrm>
              <a:off x="0" y="368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Line 33"/>
            <p:cNvSpPr>
              <a:spLocks noChangeShapeType="1"/>
            </p:cNvSpPr>
            <p:nvPr userDrawn="1"/>
          </p:nvSpPr>
          <p:spPr bwMode="auto">
            <a:xfrm>
              <a:off x="0" y="374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Line 34"/>
            <p:cNvSpPr>
              <a:spLocks noChangeShapeType="1"/>
            </p:cNvSpPr>
            <p:nvPr userDrawn="1"/>
          </p:nvSpPr>
          <p:spPr bwMode="auto">
            <a:xfrm>
              <a:off x="0" y="393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Line 35"/>
            <p:cNvSpPr>
              <a:spLocks noChangeShapeType="1"/>
            </p:cNvSpPr>
            <p:nvPr userDrawn="1"/>
          </p:nvSpPr>
          <p:spPr bwMode="auto">
            <a:xfrm>
              <a:off x="0" y="391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Line 36"/>
            <p:cNvSpPr>
              <a:spLocks noChangeShapeType="1"/>
            </p:cNvSpPr>
            <p:nvPr userDrawn="1"/>
          </p:nvSpPr>
          <p:spPr bwMode="auto">
            <a:xfrm>
              <a:off x="0" y="351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37"/>
            <p:cNvSpPr>
              <a:spLocks noChangeShapeType="1"/>
            </p:cNvSpPr>
            <p:nvPr userDrawn="1"/>
          </p:nvSpPr>
          <p:spPr bwMode="auto">
            <a:xfrm>
              <a:off x="0" y="354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Line 38"/>
            <p:cNvSpPr>
              <a:spLocks noChangeShapeType="1"/>
            </p:cNvSpPr>
            <p:nvPr userDrawn="1"/>
          </p:nvSpPr>
          <p:spPr bwMode="auto">
            <a:xfrm>
              <a:off x="0" y="357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Line 39"/>
            <p:cNvSpPr>
              <a:spLocks noChangeShapeType="1"/>
            </p:cNvSpPr>
            <p:nvPr userDrawn="1"/>
          </p:nvSpPr>
          <p:spPr bwMode="auto">
            <a:xfrm>
              <a:off x="0" y="342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Line 40"/>
            <p:cNvSpPr>
              <a:spLocks noChangeShapeType="1"/>
            </p:cNvSpPr>
            <p:nvPr userDrawn="1"/>
          </p:nvSpPr>
          <p:spPr bwMode="auto">
            <a:xfrm>
              <a:off x="0" y="337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Line 41"/>
            <p:cNvSpPr>
              <a:spLocks noChangeShapeType="1"/>
            </p:cNvSpPr>
            <p:nvPr userDrawn="1"/>
          </p:nvSpPr>
          <p:spPr bwMode="auto">
            <a:xfrm>
              <a:off x="0" y="346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Line 42"/>
            <p:cNvSpPr>
              <a:spLocks noChangeShapeType="1"/>
            </p:cNvSpPr>
            <p:nvPr userDrawn="1"/>
          </p:nvSpPr>
          <p:spPr bwMode="auto">
            <a:xfrm>
              <a:off x="0" y="297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Line 43"/>
            <p:cNvSpPr>
              <a:spLocks noChangeShapeType="1"/>
            </p:cNvSpPr>
            <p:nvPr userDrawn="1"/>
          </p:nvSpPr>
          <p:spPr bwMode="auto">
            <a:xfrm>
              <a:off x="0" y="294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Line 44"/>
            <p:cNvSpPr>
              <a:spLocks noChangeShapeType="1"/>
            </p:cNvSpPr>
            <p:nvPr userDrawn="1"/>
          </p:nvSpPr>
          <p:spPr bwMode="auto">
            <a:xfrm>
              <a:off x="0" y="332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Line 45"/>
            <p:cNvSpPr>
              <a:spLocks noChangeShapeType="1"/>
            </p:cNvSpPr>
            <p:nvPr userDrawn="1"/>
          </p:nvSpPr>
          <p:spPr bwMode="auto">
            <a:xfrm>
              <a:off x="0" y="320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Line 46"/>
            <p:cNvSpPr>
              <a:spLocks noChangeShapeType="1"/>
            </p:cNvSpPr>
            <p:nvPr userDrawn="1"/>
          </p:nvSpPr>
          <p:spPr bwMode="auto">
            <a:xfrm>
              <a:off x="0" y="312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Line 47"/>
            <p:cNvSpPr>
              <a:spLocks noChangeShapeType="1"/>
            </p:cNvSpPr>
            <p:nvPr userDrawn="1"/>
          </p:nvSpPr>
          <p:spPr bwMode="auto">
            <a:xfrm>
              <a:off x="0" y="330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Line 48"/>
            <p:cNvSpPr>
              <a:spLocks noChangeShapeType="1"/>
            </p:cNvSpPr>
            <p:nvPr userDrawn="1"/>
          </p:nvSpPr>
          <p:spPr bwMode="auto">
            <a:xfrm>
              <a:off x="0" y="299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Line 49"/>
            <p:cNvSpPr>
              <a:spLocks noChangeShapeType="1"/>
            </p:cNvSpPr>
            <p:nvPr userDrawn="1"/>
          </p:nvSpPr>
          <p:spPr bwMode="auto">
            <a:xfrm>
              <a:off x="0" y="304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Line 50"/>
            <p:cNvSpPr>
              <a:spLocks noChangeShapeType="1"/>
            </p:cNvSpPr>
            <p:nvPr userDrawn="1"/>
          </p:nvSpPr>
          <p:spPr bwMode="auto">
            <a:xfrm>
              <a:off x="0" y="324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Line 51"/>
            <p:cNvSpPr>
              <a:spLocks noChangeShapeType="1"/>
            </p:cNvSpPr>
            <p:nvPr userDrawn="1"/>
          </p:nvSpPr>
          <p:spPr bwMode="auto">
            <a:xfrm>
              <a:off x="0" y="322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Line 52"/>
            <p:cNvSpPr>
              <a:spLocks noChangeShapeType="1"/>
            </p:cNvSpPr>
            <p:nvPr userDrawn="1"/>
          </p:nvSpPr>
          <p:spPr bwMode="auto">
            <a:xfrm>
              <a:off x="0" y="283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Line 53"/>
            <p:cNvSpPr>
              <a:spLocks noChangeShapeType="1"/>
            </p:cNvSpPr>
            <p:nvPr userDrawn="1"/>
          </p:nvSpPr>
          <p:spPr bwMode="auto">
            <a:xfrm>
              <a:off x="0" y="275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Line 54"/>
            <p:cNvSpPr>
              <a:spLocks noChangeShapeType="1"/>
            </p:cNvSpPr>
            <p:nvPr userDrawn="1"/>
          </p:nvSpPr>
          <p:spPr bwMode="auto">
            <a:xfrm>
              <a:off x="0" y="267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Line 55"/>
            <p:cNvSpPr>
              <a:spLocks noChangeShapeType="1"/>
            </p:cNvSpPr>
            <p:nvPr userDrawn="1"/>
          </p:nvSpPr>
          <p:spPr bwMode="auto">
            <a:xfrm>
              <a:off x="0" y="287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Line 56"/>
            <p:cNvSpPr>
              <a:spLocks noChangeShapeType="1"/>
            </p:cNvSpPr>
            <p:nvPr userDrawn="1"/>
          </p:nvSpPr>
          <p:spPr bwMode="auto">
            <a:xfrm>
              <a:off x="0" y="285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Line 57"/>
            <p:cNvSpPr>
              <a:spLocks noChangeShapeType="1"/>
            </p:cNvSpPr>
            <p:nvPr userDrawn="1"/>
          </p:nvSpPr>
          <p:spPr bwMode="auto">
            <a:xfrm>
              <a:off x="0" y="255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Line 58"/>
            <p:cNvSpPr>
              <a:spLocks noChangeShapeType="1"/>
            </p:cNvSpPr>
            <p:nvPr userDrawn="1"/>
          </p:nvSpPr>
          <p:spPr bwMode="auto">
            <a:xfrm>
              <a:off x="0" y="259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Line 59"/>
            <p:cNvSpPr>
              <a:spLocks noChangeShapeType="1"/>
            </p:cNvSpPr>
            <p:nvPr userDrawn="1"/>
          </p:nvSpPr>
          <p:spPr bwMode="auto">
            <a:xfrm>
              <a:off x="0" y="262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Line 60"/>
            <p:cNvSpPr>
              <a:spLocks noChangeShapeType="1"/>
            </p:cNvSpPr>
            <p:nvPr userDrawn="1"/>
          </p:nvSpPr>
          <p:spPr bwMode="auto">
            <a:xfrm>
              <a:off x="0" y="246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1" name="Line 61"/>
            <p:cNvSpPr>
              <a:spLocks noChangeShapeType="1"/>
            </p:cNvSpPr>
            <p:nvPr userDrawn="1"/>
          </p:nvSpPr>
          <p:spPr bwMode="auto">
            <a:xfrm>
              <a:off x="0" y="241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Line 62"/>
            <p:cNvSpPr>
              <a:spLocks noChangeShapeType="1"/>
            </p:cNvSpPr>
            <p:nvPr userDrawn="1"/>
          </p:nvSpPr>
          <p:spPr bwMode="auto">
            <a:xfrm>
              <a:off x="0" y="250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3" name="Line 63"/>
            <p:cNvSpPr>
              <a:spLocks noChangeShapeType="1"/>
            </p:cNvSpPr>
            <p:nvPr userDrawn="1"/>
          </p:nvSpPr>
          <p:spPr bwMode="auto">
            <a:xfrm>
              <a:off x="0" y="237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" name="Line 64"/>
            <p:cNvSpPr>
              <a:spLocks noChangeShapeType="1"/>
            </p:cNvSpPr>
            <p:nvPr userDrawn="1"/>
          </p:nvSpPr>
          <p:spPr bwMode="auto">
            <a:xfrm>
              <a:off x="0" y="224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" name="Line 65"/>
            <p:cNvSpPr>
              <a:spLocks noChangeShapeType="1"/>
            </p:cNvSpPr>
            <p:nvPr userDrawn="1"/>
          </p:nvSpPr>
          <p:spPr bwMode="auto">
            <a:xfrm>
              <a:off x="0" y="235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" name="Line 66"/>
            <p:cNvSpPr>
              <a:spLocks noChangeShapeType="1"/>
            </p:cNvSpPr>
            <p:nvPr userDrawn="1"/>
          </p:nvSpPr>
          <p:spPr bwMode="auto">
            <a:xfrm>
              <a:off x="0" y="229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" name="Line 67"/>
            <p:cNvSpPr>
              <a:spLocks noChangeShapeType="1"/>
            </p:cNvSpPr>
            <p:nvPr userDrawn="1"/>
          </p:nvSpPr>
          <p:spPr bwMode="auto">
            <a:xfrm>
              <a:off x="0" y="226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" name="Line 68"/>
            <p:cNvSpPr>
              <a:spLocks noChangeShapeType="1"/>
            </p:cNvSpPr>
            <p:nvPr userDrawn="1"/>
          </p:nvSpPr>
          <p:spPr bwMode="auto">
            <a:xfrm>
              <a:off x="0" y="213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" name="Line 69"/>
            <p:cNvSpPr>
              <a:spLocks noChangeShapeType="1"/>
            </p:cNvSpPr>
            <p:nvPr userDrawn="1"/>
          </p:nvSpPr>
          <p:spPr bwMode="auto">
            <a:xfrm>
              <a:off x="0" y="216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0" name="Line 70"/>
            <p:cNvSpPr>
              <a:spLocks noChangeShapeType="1"/>
            </p:cNvSpPr>
            <p:nvPr userDrawn="1"/>
          </p:nvSpPr>
          <p:spPr bwMode="auto">
            <a:xfrm>
              <a:off x="0" y="219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" name="Line 71"/>
            <p:cNvSpPr>
              <a:spLocks noChangeShapeType="1"/>
            </p:cNvSpPr>
            <p:nvPr userDrawn="1"/>
          </p:nvSpPr>
          <p:spPr bwMode="auto">
            <a:xfrm>
              <a:off x="0" y="204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" name="Line 72"/>
            <p:cNvSpPr>
              <a:spLocks noChangeShapeType="1"/>
            </p:cNvSpPr>
            <p:nvPr userDrawn="1"/>
          </p:nvSpPr>
          <p:spPr bwMode="auto">
            <a:xfrm>
              <a:off x="0" y="199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" name="Line 73"/>
            <p:cNvSpPr>
              <a:spLocks noChangeShapeType="1"/>
            </p:cNvSpPr>
            <p:nvPr userDrawn="1"/>
          </p:nvSpPr>
          <p:spPr bwMode="auto">
            <a:xfrm>
              <a:off x="0" y="208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" name="Line 74"/>
            <p:cNvSpPr>
              <a:spLocks noChangeShapeType="1"/>
            </p:cNvSpPr>
            <p:nvPr userDrawn="1"/>
          </p:nvSpPr>
          <p:spPr bwMode="auto">
            <a:xfrm>
              <a:off x="0" y="159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" name="Line 75"/>
            <p:cNvSpPr>
              <a:spLocks noChangeShapeType="1"/>
            </p:cNvSpPr>
            <p:nvPr userDrawn="1"/>
          </p:nvSpPr>
          <p:spPr bwMode="auto">
            <a:xfrm>
              <a:off x="0" y="156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Line 76"/>
            <p:cNvSpPr>
              <a:spLocks noChangeShapeType="1"/>
            </p:cNvSpPr>
            <p:nvPr userDrawn="1"/>
          </p:nvSpPr>
          <p:spPr bwMode="auto">
            <a:xfrm>
              <a:off x="0" y="194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" name="Line 77"/>
            <p:cNvSpPr>
              <a:spLocks noChangeShapeType="1"/>
            </p:cNvSpPr>
            <p:nvPr userDrawn="1"/>
          </p:nvSpPr>
          <p:spPr bwMode="auto">
            <a:xfrm>
              <a:off x="0" y="182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" name="Line 78"/>
            <p:cNvSpPr>
              <a:spLocks noChangeShapeType="1"/>
            </p:cNvSpPr>
            <p:nvPr userDrawn="1"/>
          </p:nvSpPr>
          <p:spPr bwMode="auto">
            <a:xfrm>
              <a:off x="0" y="174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" name="Line 79"/>
            <p:cNvSpPr>
              <a:spLocks noChangeShapeType="1"/>
            </p:cNvSpPr>
            <p:nvPr userDrawn="1"/>
          </p:nvSpPr>
          <p:spPr bwMode="auto">
            <a:xfrm>
              <a:off x="0" y="192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" name="Line 80"/>
            <p:cNvSpPr>
              <a:spLocks noChangeShapeType="1"/>
            </p:cNvSpPr>
            <p:nvPr userDrawn="1"/>
          </p:nvSpPr>
          <p:spPr bwMode="auto">
            <a:xfrm>
              <a:off x="0" y="161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Line 81"/>
            <p:cNvSpPr>
              <a:spLocks noChangeShapeType="1"/>
            </p:cNvSpPr>
            <p:nvPr userDrawn="1"/>
          </p:nvSpPr>
          <p:spPr bwMode="auto">
            <a:xfrm>
              <a:off x="0" y="166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" name="Line 82"/>
            <p:cNvSpPr>
              <a:spLocks noChangeShapeType="1"/>
            </p:cNvSpPr>
            <p:nvPr userDrawn="1"/>
          </p:nvSpPr>
          <p:spPr bwMode="auto">
            <a:xfrm>
              <a:off x="0" y="186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" name="Line 83"/>
            <p:cNvSpPr>
              <a:spLocks noChangeShapeType="1"/>
            </p:cNvSpPr>
            <p:nvPr userDrawn="1"/>
          </p:nvSpPr>
          <p:spPr bwMode="auto">
            <a:xfrm>
              <a:off x="0" y="184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" name="Line 84"/>
            <p:cNvSpPr>
              <a:spLocks noChangeShapeType="1"/>
            </p:cNvSpPr>
            <p:nvPr userDrawn="1"/>
          </p:nvSpPr>
          <p:spPr bwMode="auto">
            <a:xfrm>
              <a:off x="0" y="143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" name="Line 85"/>
            <p:cNvSpPr>
              <a:spLocks noChangeShapeType="1"/>
            </p:cNvSpPr>
            <p:nvPr userDrawn="1"/>
          </p:nvSpPr>
          <p:spPr bwMode="auto">
            <a:xfrm>
              <a:off x="0" y="147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" name="Line 86"/>
            <p:cNvSpPr>
              <a:spLocks noChangeShapeType="1"/>
            </p:cNvSpPr>
            <p:nvPr userDrawn="1"/>
          </p:nvSpPr>
          <p:spPr bwMode="auto">
            <a:xfrm>
              <a:off x="0" y="150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" name="Line 87"/>
            <p:cNvSpPr>
              <a:spLocks noChangeShapeType="1"/>
            </p:cNvSpPr>
            <p:nvPr userDrawn="1"/>
          </p:nvSpPr>
          <p:spPr bwMode="auto">
            <a:xfrm>
              <a:off x="0" y="134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" name="Line 88"/>
            <p:cNvSpPr>
              <a:spLocks noChangeShapeType="1"/>
            </p:cNvSpPr>
            <p:nvPr userDrawn="1"/>
          </p:nvSpPr>
          <p:spPr bwMode="auto">
            <a:xfrm>
              <a:off x="0" y="139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9" name="Line 89"/>
            <p:cNvSpPr>
              <a:spLocks noChangeShapeType="1"/>
            </p:cNvSpPr>
            <p:nvPr userDrawn="1"/>
          </p:nvSpPr>
          <p:spPr bwMode="auto">
            <a:xfrm>
              <a:off x="0" y="101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" name="Line 90"/>
            <p:cNvSpPr>
              <a:spLocks noChangeShapeType="1"/>
            </p:cNvSpPr>
            <p:nvPr userDrawn="1"/>
          </p:nvSpPr>
          <p:spPr bwMode="auto">
            <a:xfrm>
              <a:off x="0" y="98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1" name="Line 91"/>
            <p:cNvSpPr>
              <a:spLocks noChangeShapeType="1"/>
            </p:cNvSpPr>
            <p:nvPr userDrawn="1"/>
          </p:nvSpPr>
          <p:spPr bwMode="auto">
            <a:xfrm>
              <a:off x="0" y="124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Line 92"/>
            <p:cNvSpPr>
              <a:spLocks noChangeShapeType="1"/>
            </p:cNvSpPr>
            <p:nvPr userDrawn="1"/>
          </p:nvSpPr>
          <p:spPr bwMode="auto">
            <a:xfrm>
              <a:off x="0" y="116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3" name="Line 93"/>
            <p:cNvSpPr>
              <a:spLocks noChangeShapeType="1"/>
            </p:cNvSpPr>
            <p:nvPr userDrawn="1"/>
          </p:nvSpPr>
          <p:spPr bwMode="auto">
            <a:xfrm>
              <a:off x="0" y="103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" name="Line 94"/>
            <p:cNvSpPr>
              <a:spLocks noChangeShapeType="1"/>
            </p:cNvSpPr>
            <p:nvPr userDrawn="1"/>
          </p:nvSpPr>
          <p:spPr bwMode="auto">
            <a:xfrm>
              <a:off x="0" y="109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" name="Line 95"/>
            <p:cNvSpPr>
              <a:spLocks noChangeShapeType="1"/>
            </p:cNvSpPr>
            <p:nvPr userDrawn="1"/>
          </p:nvSpPr>
          <p:spPr bwMode="auto">
            <a:xfrm>
              <a:off x="0" y="128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" name="Line 96"/>
            <p:cNvSpPr>
              <a:spLocks noChangeShapeType="1"/>
            </p:cNvSpPr>
            <p:nvPr userDrawn="1"/>
          </p:nvSpPr>
          <p:spPr bwMode="auto">
            <a:xfrm>
              <a:off x="0" y="126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" name="Line 97"/>
            <p:cNvSpPr>
              <a:spLocks noChangeShapeType="1"/>
            </p:cNvSpPr>
            <p:nvPr userDrawn="1"/>
          </p:nvSpPr>
          <p:spPr bwMode="auto">
            <a:xfrm>
              <a:off x="0" y="86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" name="Line 98"/>
            <p:cNvSpPr>
              <a:spLocks noChangeShapeType="1"/>
            </p:cNvSpPr>
            <p:nvPr userDrawn="1"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" name="Line 99"/>
            <p:cNvSpPr>
              <a:spLocks noChangeShapeType="1"/>
            </p:cNvSpPr>
            <p:nvPr userDrawn="1"/>
          </p:nvSpPr>
          <p:spPr bwMode="auto">
            <a:xfrm>
              <a:off x="0" y="92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" name="Line 100"/>
            <p:cNvSpPr>
              <a:spLocks noChangeShapeType="1"/>
            </p:cNvSpPr>
            <p:nvPr userDrawn="1"/>
          </p:nvSpPr>
          <p:spPr bwMode="auto">
            <a:xfrm>
              <a:off x="0" y="77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1" name="Line 101"/>
            <p:cNvSpPr>
              <a:spLocks noChangeShapeType="1"/>
            </p:cNvSpPr>
            <p:nvPr userDrawn="1"/>
          </p:nvSpPr>
          <p:spPr bwMode="auto">
            <a:xfrm>
              <a:off x="0" y="81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2" name="Line 102"/>
            <p:cNvSpPr>
              <a:spLocks noChangeShapeType="1"/>
            </p:cNvSpPr>
            <p:nvPr userDrawn="1"/>
          </p:nvSpPr>
          <p:spPr bwMode="auto">
            <a:xfrm>
              <a:off x="0" y="71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3" name="Line 103"/>
            <p:cNvSpPr>
              <a:spLocks noChangeShapeType="1"/>
            </p:cNvSpPr>
            <p:nvPr userDrawn="1"/>
          </p:nvSpPr>
          <p:spPr bwMode="auto">
            <a:xfrm>
              <a:off x="0" y="646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4" name="Line 104"/>
            <p:cNvSpPr>
              <a:spLocks noChangeShapeType="1"/>
            </p:cNvSpPr>
            <p:nvPr userDrawn="1"/>
          </p:nvSpPr>
          <p:spPr bwMode="auto">
            <a:xfrm>
              <a:off x="0" y="52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5" name="Line 105"/>
            <p:cNvSpPr>
              <a:spLocks noChangeShapeType="1"/>
            </p:cNvSpPr>
            <p:nvPr userDrawn="1"/>
          </p:nvSpPr>
          <p:spPr bwMode="auto">
            <a:xfrm>
              <a:off x="0" y="55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" name="Line 106"/>
            <p:cNvSpPr>
              <a:spLocks noChangeShapeType="1"/>
            </p:cNvSpPr>
            <p:nvPr userDrawn="1"/>
          </p:nvSpPr>
          <p:spPr bwMode="auto">
            <a:xfrm>
              <a:off x="0" y="59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" name="Line 107"/>
            <p:cNvSpPr>
              <a:spLocks noChangeShapeType="1"/>
            </p:cNvSpPr>
            <p:nvPr userDrawn="1"/>
          </p:nvSpPr>
          <p:spPr bwMode="auto">
            <a:xfrm>
              <a:off x="0" y="43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8" name="Line 108"/>
            <p:cNvSpPr>
              <a:spLocks noChangeShapeType="1"/>
            </p:cNvSpPr>
            <p:nvPr userDrawn="1"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9" name="Line 109"/>
            <p:cNvSpPr>
              <a:spLocks noChangeShapeType="1"/>
            </p:cNvSpPr>
            <p:nvPr userDrawn="1"/>
          </p:nvSpPr>
          <p:spPr bwMode="auto">
            <a:xfrm>
              <a:off x="0" y="477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0" name="Line 110"/>
            <p:cNvSpPr>
              <a:spLocks noChangeShapeType="1"/>
            </p:cNvSpPr>
            <p:nvPr userDrawn="1"/>
          </p:nvSpPr>
          <p:spPr bwMode="auto">
            <a:xfrm>
              <a:off x="0" y="339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1" name="Line 111"/>
            <p:cNvSpPr>
              <a:spLocks noChangeShapeType="1"/>
            </p:cNvSpPr>
            <p:nvPr userDrawn="1"/>
          </p:nvSpPr>
          <p:spPr bwMode="auto">
            <a:xfrm>
              <a:off x="0" y="31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2" name="Line 112"/>
            <p:cNvSpPr>
              <a:spLocks noChangeShapeType="1"/>
            </p:cNvSpPr>
            <p:nvPr userDrawn="1"/>
          </p:nvSpPr>
          <p:spPr bwMode="auto">
            <a:xfrm>
              <a:off x="0" y="258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" name="Line 113"/>
            <p:cNvSpPr>
              <a:spLocks noChangeShapeType="1"/>
            </p:cNvSpPr>
            <p:nvPr userDrawn="1"/>
          </p:nvSpPr>
          <p:spPr bwMode="auto">
            <a:xfrm>
              <a:off x="0" y="70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4" name="Line 114"/>
            <p:cNvSpPr>
              <a:spLocks noChangeShapeType="1"/>
            </p:cNvSpPr>
            <p:nvPr userDrawn="1"/>
          </p:nvSpPr>
          <p:spPr bwMode="auto">
            <a:xfrm>
              <a:off x="0" y="43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5" name="Line 115"/>
            <p:cNvSpPr>
              <a:spLocks noChangeShapeType="1"/>
            </p:cNvSpPr>
            <p:nvPr userDrawn="1"/>
          </p:nvSpPr>
          <p:spPr bwMode="auto">
            <a:xfrm>
              <a:off x="0" y="91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" name="Line 116"/>
            <p:cNvSpPr>
              <a:spLocks noChangeShapeType="1"/>
            </p:cNvSpPr>
            <p:nvPr userDrawn="1"/>
          </p:nvSpPr>
          <p:spPr bwMode="auto">
            <a:xfrm>
              <a:off x="0" y="145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" name="Line 117"/>
            <p:cNvSpPr>
              <a:spLocks noChangeShapeType="1"/>
            </p:cNvSpPr>
            <p:nvPr userDrawn="1"/>
          </p:nvSpPr>
          <p:spPr bwMode="auto">
            <a:xfrm>
              <a:off x="0" y="202"/>
              <a:ext cx="57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66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4315" y="314324"/>
            <a:ext cx="440122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pic>
        <p:nvPicPr>
          <p:cNvPr id="1029" name="Picture 10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1818" r="13725" b="11818"/>
          <a:stretch>
            <a:fillRect/>
          </a:stretch>
        </p:blipFill>
        <p:spPr bwMode="auto">
          <a:xfrm>
            <a:off x="304800" y="304800"/>
            <a:ext cx="3200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B0F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Segoe UI" panose="020B0502040204020203" pitchFamily="34" charset="0"/>
          <a:cs typeface="Segoe UI" panose="020B0502040204020203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00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00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00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rgbClr val="00005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00005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005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005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005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" b="3560"/>
          <a:stretch/>
        </p:blipFill>
        <p:spPr>
          <a:xfrm>
            <a:off x="18300" y="1076254"/>
            <a:ext cx="9144000" cy="5781745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4344315" y="3733800"/>
            <a:ext cx="4647285" cy="693738"/>
          </a:xfrm>
          <a:prstGeom prst="round2DiagRect">
            <a:avLst/>
          </a:prstGeom>
          <a:solidFill>
            <a:srgbClr val="609331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Canadian Association of Optometrists</a:t>
            </a:r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4344316" y="4506913"/>
            <a:ext cx="4625060" cy="1360487"/>
          </a:xfrm>
          <a:prstGeom prst="round2DiagRect">
            <a:avLst/>
          </a:prstGeom>
          <a:solidFill>
            <a:srgbClr val="009B8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Myopia</a:t>
            </a:r>
            <a:endParaRPr lang="en-US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390" y="24594"/>
            <a:ext cx="4949950" cy="1366110"/>
          </a:xfrm>
        </p:spPr>
        <p:txBody>
          <a:bodyPr/>
          <a:lstStyle/>
          <a:p>
            <a:pPr algn="r"/>
            <a:r>
              <a:rPr lang="en-CA" sz="3200" dirty="0" smtClean="0"/>
              <a:t>Will glasses or contact lenses cure myopia?</a:t>
            </a:r>
            <a:endParaRPr lang="en-CA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7775" y="1303940"/>
            <a:ext cx="8213130" cy="3657600"/>
          </a:xfrm>
        </p:spPr>
        <p:txBody>
          <a:bodyPr/>
          <a:lstStyle/>
          <a:p>
            <a:r>
              <a:rPr lang="en-CA" sz="2700" dirty="0"/>
              <a:t>There are currently no proven cures for nearsightedness. </a:t>
            </a:r>
            <a:endParaRPr lang="en-CA" sz="2700" dirty="0" smtClean="0"/>
          </a:p>
          <a:p>
            <a:r>
              <a:rPr lang="en-CA" sz="2700" dirty="0" smtClean="0"/>
              <a:t>Eyeglasses </a:t>
            </a:r>
            <a:r>
              <a:rPr lang="en-CA" sz="2700" dirty="0"/>
              <a:t>or contact lenses optically correct the problem by altering the way the image enters your </a:t>
            </a:r>
            <a:r>
              <a:rPr lang="en-CA" sz="2700" dirty="0" smtClean="0"/>
              <a:t>eyes.</a:t>
            </a:r>
          </a:p>
          <a:p>
            <a:r>
              <a:rPr lang="en-CA" sz="2700" dirty="0" smtClean="0"/>
              <a:t>Surgical </a:t>
            </a:r>
            <a:r>
              <a:rPr lang="en-CA" sz="2700" dirty="0"/>
              <a:t>procedures such as LASIK, PRK or SBK, and/or lens implants may eliminate your need for glasses or contact lenses.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68"/>
          <a:stretch/>
        </p:blipFill>
        <p:spPr>
          <a:xfrm>
            <a:off x="4480067" y="4795111"/>
            <a:ext cx="4561708" cy="20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39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3940"/>
            <a:ext cx="9144000" cy="5554060"/>
          </a:xfrm>
          <a:solidFill>
            <a:srgbClr val="71AE44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4400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CA" sz="4400" b="1" dirty="0">
                <a:solidFill>
                  <a:schemeClr val="bg1"/>
                </a:solidFill>
              </a:rPr>
              <a:t>How is myopia diagnosed?</a:t>
            </a:r>
            <a:endParaRPr lang="en-CA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04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3303" y="200483"/>
            <a:ext cx="5160173" cy="989615"/>
          </a:xfrm>
        </p:spPr>
        <p:txBody>
          <a:bodyPr/>
          <a:lstStyle/>
          <a:p>
            <a:pPr algn="r"/>
            <a:r>
              <a:rPr lang="en-CA" sz="3600" dirty="0" smtClean="0"/>
              <a:t>How is myopia diagnosed?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19" y="1303940"/>
            <a:ext cx="4629595" cy="5084966"/>
          </a:xfrm>
        </p:spPr>
        <p:txBody>
          <a:bodyPr/>
          <a:lstStyle/>
          <a:p>
            <a:r>
              <a:rPr lang="en-CA" sz="2680" dirty="0"/>
              <a:t>People with myopia will often have trouble seeing the whiteboard, the movie screen, the television set or other distant objects. </a:t>
            </a:r>
            <a:endParaRPr lang="en-CA" sz="2680" dirty="0" smtClean="0"/>
          </a:p>
          <a:p>
            <a:r>
              <a:rPr lang="en-CA" sz="2680" dirty="0" smtClean="0"/>
              <a:t>When </a:t>
            </a:r>
            <a:r>
              <a:rPr lang="en-CA" sz="2680" dirty="0"/>
              <a:t>your optometrists gives you a comprehensive eye examination, he or she will include tests to determine if there is a prescription for myopia.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9" r="31038"/>
          <a:stretch/>
        </p:blipFill>
        <p:spPr>
          <a:xfrm>
            <a:off x="127273" y="1607520"/>
            <a:ext cx="4065252" cy="447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49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638" y="1376363"/>
            <a:ext cx="9123362" cy="5481637"/>
          </a:xfrm>
          <a:prstGeom prst="rect">
            <a:avLst/>
          </a:prstGeom>
          <a:solidFill>
            <a:srgbClr val="A73C96"/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  <a:defRPr/>
            </a:pPr>
            <a:r>
              <a:rPr lang="en-CA" sz="4000" b="1" dirty="0">
                <a:solidFill>
                  <a:schemeClr val="bg1"/>
                </a:solidFill>
              </a:rPr>
              <a:t>How will myopia affect my lifestyle?</a:t>
            </a:r>
            <a:endParaRPr lang="en-CA" altLang="en-US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3889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680" y="165515"/>
            <a:ext cx="5387858" cy="989615"/>
          </a:xfrm>
        </p:spPr>
        <p:txBody>
          <a:bodyPr/>
          <a:lstStyle/>
          <a:p>
            <a:pPr algn="r"/>
            <a:r>
              <a:rPr lang="en-CA" sz="2800" dirty="0" smtClean="0"/>
              <a:t>How will myopia affect my lifestyle?</a:t>
            </a:r>
            <a:endParaRPr lang="en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47"/>
          <a:stretch/>
        </p:blipFill>
        <p:spPr>
          <a:xfrm>
            <a:off x="36377" y="1455730"/>
            <a:ext cx="2912787" cy="46810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730" y="1279477"/>
            <a:ext cx="6382431" cy="4857280"/>
          </a:xfrm>
        </p:spPr>
        <p:txBody>
          <a:bodyPr/>
          <a:lstStyle/>
          <a:p>
            <a:r>
              <a:rPr lang="en-CA" sz="2500" dirty="0" smtClean="0"/>
              <a:t>If glasses or contact lenses are prescribed, it may take up to two weeks to adjust to seeing clearly with them.</a:t>
            </a:r>
          </a:p>
          <a:p>
            <a:r>
              <a:rPr lang="en-CA" sz="2500" dirty="0" smtClean="0"/>
              <a:t>Some people with myopia may find that they are restricted from some occupations such as:</a:t>
            </a:r>
            <a:endParaRPr lang="en-CA" sz="2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police officers or fire fighters - due to their inability to see properly if their glasses fall off. </a:t>
            </a:r>
            <a:endParaRPr lang="en-CA" sz="2600" dirty="0" smtClean="0"/>
          </a:p>
          <a:p>
            <a:pPr marL="342900" lvl="1" indent="-342900">
              <a:buFontTx/>
              <a:buChar char="•"/>
            </a:pPr>
            <a:r>
              <a:rPr lang="en-CA" sz="2500" dirty="0" smtClean="0"/>
              <a:t>In </a:t>
            </a:r>
            <a:r>
              <a:rPr lang="en-CA" sz="2500" dirty="0"/>
              <a:t>these cases, </a:t>
            </a:r>
            <a:r>
              <a:rPr lang="en-CA" sz="2500" dirty="0" smtClean="0"/>
              <a:t>contact lenses or laser </a:t>
            </a:r>
            <a:r>
              <a:rPr lang="en-CA" sz="2500" dirty="0"/>
              <a:t>surgery </a:t>
            </a:r>
            <a:r>
              <a:rPr lang="en-CA" sz="2500" dirty="0" smtClean="0"/>
              <a:t>are options for </a:t>
            </a:r>
            <a:r>
              <a:rPr lang="en-CA" sz="2500" dirty="0"/>
              <a:t>correcting nearsightedness and are ideal for people with more active lifestyles</a:t>
            </a:r>
            <a:r>
              <a:rPr lang="en-CA" sz="2500" dirty="0" smtClean="0"/>
              <a:t>.</a:t>
            </a:r>
            <a:endParaRPr lang="en-CA" sz="2500" dirty="0"/>
          </a:p>
        </p:txBody>
      </p:sp>
    </p:spTree>
    <p:extLst>
      <p:ext uri="{BB962C8B-B14F-4D97-AF65-F5344CB8AC3E}">
        <p14:creationId xmlns:p14="http://schemas.microsoft.com/office/powerpoint/2010/main" val="166798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1" b="19137"/>
          <a:stretch/>
        </p:blipFill>
        <p:spPr>
          <a:xfrm>
            <a:off x="549565" y="3504895"/>
            <a:ext cx="7683695" cy="2884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565" y="1228045"/>
            <a:ext cx="8044869" cy="2132380"/>
          </a:xfrm>
        </p:spPr>
        <p:txBody>
          <a:bodyPr/>
          <a:lstStyle/>
          <a:p>
            <a:r>
              <a:rPr lang="en-US" sz="4800" dirty="0" smtClean="0"/>
              <a:t>Thank You.</a:t>
            </a:r>
            <a:br>
              <a:rPr lang="en-US" sz="4800" dirty="0" smtClean="0"/>
            </a:br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6895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 smtClean="0"/>
              <a:t>Myopia</a:t>
            </a:r>
            <a:endParaRPr lang="en-CA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6" y="1303940"/>
            <a:ext cx="8229600" cy="1593795"/>
          </a:xfrm>
        </p:spPr>
        <p:txBody>
          <a:bodyPr/>
          <a:lstStyle/>
          <a:p>
            <a:pPr marL="0" indent="0" algn="ctr">
              <a:buNone/>
            </a:pPr>
            <a:r>
              <a:rPr lang="en-CA" sz="2700" dirty="0" smtClean="0"/>
              <a:t>Myopia, or Nearsightedness is </a:t>
            </a:r>
            <a:r>
              <a:rPr lang="en-CA" sz="2700" dirty="0"/>
              <a:t>a visual condition in which near objects are seen clearly, but distant objects do not come into proper focus.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1348" y="3049525"/>
            <a:ext cx="6754655" cy="340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87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3940"/>
            <a:ext cx="9144000" cy="5554060"/>
          </a:xfrm>
          <a:solidFill>
            <a:srgbClr val="71AE44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4400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CA" sz="4400" b="1" dirty="0">
                <a:solidFill>
                  <a:schemeClr val="bg1"/>
                </a:solidFill>
              </a:rPr>
              <a:t>Why does myopia occur?</a:t>
            </a:r>
            <a:endParaRPr lang="en-CA" alt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sz="3200" dirty="0" smtClean="0"/>
              <a:t>Why does myopia occur?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600" dirty="0"/>
              <a:t>When your eyeball is too long or the cornea has too much </a:t>
            </a:r>
            <a:r>
              <a:rPr lang="en-CA" sz="2600" dirty="0" smtClean="0"/>
              <a:t>curvature it will result in: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380" dirty="0" smtClean="0"/>
              <a:t>The light </a:t>
            </a:r>
            <a:r>
              <a:rPr lang="en-CA" sz="2380" dirty="0"/>
              <a:t>entering the eye </a:t>
            </a:r>
            <a:r>
              <a:rPr lang="en-CA" sz="2380" dirty="0" smtClean="0"/>
              <a:t>will not focus </a:t>
            </a:r>
            <a:r>
              <a:rPr lang="en-CA" sz="2380" dirty="0"/>
              <a:t>properly on the retina, the sensory layer, inside </a:t>
            </a:r>
            <a:r>
              <a:rPr lang="en-CA" sz="2380" dirty="0" smtClean="0"/>
              <a:t>the eye.</a:t>
            </a:r>
          </a:p>
          <a:p>
            <a:pPr marL="342900" lvl="1" indent="-342900">
              <a:buFontTx/>
              <a:buChar char="•"/>
            </a:pPr>
            <a:r>
              <a:rPr lang="en-CA" sz="2600" dirty="0"/>
              <a:t>Myopia may be hereditary or it may occur spontaneously.</a:t>
            </a:r>
          </a:p>
          <a:p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14" y="3808475"/>
            <a:ext cx="4192525" cy="279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13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638" y="1376363"/>
            <a:ext cx="9123362" cy="5481637"/>
          </a:xfrm>
          <a:prstGeom prst="rect">
            <a:avLst/>
          </a:prstGeom>
          <a:solidFill>
            <a:srgbClr val="A73C96"/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  <a:defRPr/>
            </a:pPr>
            <a:r>
              <a:rPr lang="en-CA" sz="4000" b="1" dirty="0">
                <a:solidFill>
                  <a:schemeClr val="bg1"/>
                </a:solidFill>
              </a:rPr>
              <a:t>How common is myopia?</a:t>
            </a:r>
            <a:endParaRPr lang="en-CA" altLang="en-US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sz="2500" dirty="0" smtClean="0"/>
              <a:t>How common is myopia?</a:t>
            </a:r>
            <a:endParaRPr lang="en-CA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734" y="2290575"/>
            <a:ext cx="4712741" cy="3642960"/>
          </a:xfrm>
        </p:spPr>
        <p:txBody>
          <a:bodyPr/>
          <a:lstStyle/>
          <a:p>
            <a:r>
              <a:rPr lang="en-CA" sz="2680" dirty="0"/>
              <a:t>Myopia is a </a:t>
            </a:r>
            <a:r>
              <a:rPr lang="en-CA" sz="2680" dirty="0" smtClean="0"/>
              <a:t>visual </a:t>
            </a:r>
            <a:r>
              <a:rPr lang="en-CA" sz="2680" dirty="0"/>
              <a:t>condition that affects nearly thirty per cent of the Canadian population</a:t>
            </a:r>
            <a:r>
              <a:rPr lang="en-CA" sz="2680" dirty="0" smtClean="0"/>
              <a:t>.</a:t>
            </a:r>
          </a:p>
          <a:p>
            <a:r>
              <a:rPr lang="en-CA" sz="2680" dirty="0" smtClean="0"/>
              <a:t>It </a:t>
            </a:r>
            <a:r>
              <a:rPr lang="en-CA" sz="2680" dirty="0"/>
              <a:t>normally starts during childhood and continues to increase until the individual reaches the age of 20.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0"/>
          <a:stretch/>
        </p:blipFill>
        <p:spPr>
          <a:xfrm>
            <a:off x="0" y="1669690"/>
            <a:ext cx="3865909" cy="471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72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28725"/>
            <a:ext cx="9144000" cy="5629275"/>
          </a:xfrm>
          <a:solidFill>
            <a:srgbClr val="7E1022"/>
          </a:solidFill>
        </p:spPr>
        <p:txBody>
          <a:bodyPr/>
          <a:lstStyle/>
          <a:p>
            <a:pPr eaLnBrk="1" hangingPunct="1"/>
            <a:endParaRPr lang="en-US" alt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altLang="en-US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r>
              <a:rPr lang="en-CA" sz="4400" b="1" dirty="0">
                <a:solidFill>
                  <a:schemeClr val="bg1"/>
                </a:solidFill>
              </a:rPr>
              <a:t>Will I have to wear glasses?</a:t>
            </a:r>
            <a:endParaRPr lang="en-CA" alt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470" y="241410"/>
            <a:ext cx="5253530" cy="834845"/>
          </a:xfrm>
        </p:spPr>
        <p:txBody>
          <a:bodyPr/>
          <a:lstStyle/>
          <a:p>
            <a:pPr algn="r"/>
            <a:r>
              <a:rPr lang="en-CA" sz="3200" dirty="0" smtClean="0"/>
              <a:t>Will I have to wear glasses?</a:t>
            </a:r>
            <a:endParaRPr lang="en-CA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1880" y="1293487"/>
            <a:ext cx="4933175" cy="5312650"/>
          </a:xfrm>
        </p:spPr>
        <p:txBody>
          <a:bodyPr/>
          <a:lstStyle/>
          <a:p>
            <a:r>
              <a:rPr lang="en-CA" sz="2680" dirty="0"/>
              <a:t>You may need glasses for distance only or full time as the prescription increases to enable you to see more clearly</a:t>
            </a:r>
            <a:r>
              <a:rPr lang="en-CA" sz="2680" dirty="0" smtClean="0"/>
              <a:t>.</a:t>
            </a:r>
          </a:p>
          <a:p>
            <a:r>
              <a:rPr lang="en-CA" sz="2680" dirty="0" smtClean="0"/>
              <a:t>If needed, </a:t>
            </a:r>
            <a:r>
              <a:rPr lang="en-CA" sz="2680" dirty="0"/>
              <a:t>your </a:t>
            </a:r>
            <a:r>
              <a:rPr lang="en-CA" sz="2680" dirty="0" smtClean="0"/>
              <a:t>OD will </a:t>
            </a:r>
            <a:r>
              <a:rPr lang="en-CA" sz="2680" dirty="0"/>
              <a:t>prescribe corrective lenses for you. </a:t>
            </a:r>
            <a:endParaRPr lang="en-CA" sz="268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80" dirty="0" smtClean="0"/>
              <a:t>You </a:t>
            </a:r>
            <a:r>
              <a:rPr lang="en-CA" sz="2280" dirty="0"/>
              <a:t>may only need them for certain activities, like watching television, going to a movie or driving a car.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80" y="1323440"/>
            <a:ext cx="3393973" cy="508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77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28045"/>
            <a:ext cx="9144000" cy="5629955"/>
          </a:xfrm>
          <a:solidFill>
            <a:srgbClr val="F15F22"/>
          </a:solidFill>
        </p:spPr>
        <p:txBody>
          <a:bodyPr/>
          <a:lstStyle/>
          <a:p>
            <a:pPr lvl="1" eaLnBrk="1" hangingPunct="1">
              <a:defRPr/>
            </a:pPr>
            <a:endParaRPr lang="en-US" altLang="en-US" dirty="0" smtClean="0"/>
          </a:p>
          <a:p>
            <a:pPr lvl="1" eaLnBrk="1" hangingPunct="1">
              <a:defRPr/>
            </a:pPr>
            <a:endParaRPr lang="en-US" altLang="en-US" dirty="0"/>
          </a:p>
          <a:p>
            <a:pPr marL="0" indent="0" algn="ctr" eaLnBrk="1" hangingPunct="1">
              <a:buNone/>
              <a:defRPr/>
            </a:pPr>
            <a:r>
              <a:rPr lang="en-CA" sz="4000" b="1" dirty="0">
                <a:solidFill>
                  <a:schemeClr val="bg1"/>
                </a:solidFill>
              </a:rPr>
              <a:t>Will glasses or contact lenses cure myopia?</a:t>
            </a:r>
            <a:endParaRPr lang="en-CA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5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5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9617</TotalTime>
  <Words>405</Words>
  <Application>Microsoft Office PowerPoint</Application>
  <PresentationFormat>On-screen Show (4:3)</PresentationFormat>
  <Paragraphs>55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Segoe UI</vt:lpstr>
      <vt:lpstr>Times New Roman</vt:lpstr>
      <vt:lpstr>Default Design</vt:lpstr>
      <vt:lpstr>PowerPoint Presentation</vt:lpstr>
      <vt:lpstr>Myopia</vt:lpstr>
      <vt:lpstr>PowerPoint Presentation</vt:lpstr>
      <vt:lpstr>Why does myopia occur?</vt:lpstr>
      <vt:lpstr>PowerPoint Presentation</vt:lpstr>
      <vt:lpstr>How common is myopia?</vt:lpstr>
      <vt:lpstr>PowerPoint Presentation</vt:lpstr>
      <vt:lpstr>Will I have to wear glasses?</vt:lpstr>
      <vt:lpstr>PowerPoint Presentation</vt:lpstr>
      <vt:lpstr>Will glasses or contact lenses cure myopia?</vt:lpstr>
      <vt:lpstr>PowerPoint Presentation</vt:lpstr>
      <vt:lpstr>How is myopia diagnosed?</vt:lpstr>
      <vt:lpstr>PowerPoint Presentation</vt:lpstr>
      <vt:lpstr>How will myopia affect my lifestyle?</vt:lpstr>
      <vt:lpstr>Thank You. Questions?</vt:lpstr>
    </vt:vector>
  </TitlesOfParts>
  <Company>CAo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Doris</dc:creator>
  <cp:lastModifiedBy>Debra Yearwood</cp:lastModifiedBy>
  <cp:revision>134</cp:revision>
  <dcterms:created xsi:type="dcterms:W3CDTF">2003-08-01T17:53:20Z</dcterms:created>
  <dcterms:modified xsi:type="dcterms:W3CDTF">2016-03-22T15:05:43Z</dcterms:modified>
</cp:coreProperties>
</file>