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74"/>
  </p:notesMasterIdLst>
  <p:sldIdLst>
    <p:sldId id="259" r:id="rId2"/>
    <p:sldId id="257" r:id="rId3"/>
    <p:sldId id="367" r:id="rId4"/>
    <p:sldId id="304" r:id="rId5"/>
    <p:sldId id="306" r:id="rId6"/>
    <p:sldId id="307" r:id="rId7"/>
    <p:sldId id="308" r:id="rId8"/>
    <p:sldId id="309" r:id="rId9"/>
    <p:sldId id="310" r:id="rId10"/>
    <p:sldId id="312" r:id="rId11"/>
    <p:sldId id="369"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9" r:id="rId28"/>
    <p:sldId id="330" r:id="rId29"/>
    <p:sldId id="337" r:id="rId30"/>
    <p:sldId id="331" r:id="rId31"/>
    <p:sldId id="332" r:id="rId32"/>
    <p:sldId id="333" r:id="rId33"/>
    <p:sldId id="334" r:id="rId34"/>
    <p:sldId id="335" r:id="rId35"/>
    <p:sldId id="378" r:id="rId36"/>
    <p:sldId id="379" r:id="rId37"/>
    <p:sldId id="336" r:id="rId38"/>
    <p:sldId id="328" r:id="rId39"/>
    <p:sldId id="338" r:id="rId40"/>
    <p:sldId id="339" r:id="rId41"/>
    <p:sldId id="340" r:id="rId42"/>
    <p:sldId id="341" r:id="rId43"/>
    <p:sldId id="342" r:id="rId44"/>
    <p:sldId id="368" r:id="rId45"/>
    <p:sldId id="370"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80" r:id="rId61"/>
    <p:sldId id="358" r:id="rId62"/>
    <p:sldId id="359" r:id="rId63"/>
    <p:sldId id="360" r:id="rId64"/>
    <p:sldId id="361" r:id="rId65"/>
    <p:sldId id="362" r:id="rId66"/>
    <p:sldId id="363" r:id="rId67"/>
    <p:sldId id="364" r:id="rId68"/>
    <p:sldId id="365" r:id="rId69"/>
    <p:sldId id="366" r:id="rId70"/>
    <p:sldId id="382" r:id="rId71"/>
    <p:sldId id="258" r:id="rId72"/>
    <p:sldId id="303" r:id="rId7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90" autoAdjust="0"/>
  </p:normalViewPr>
  <p:slideViewPr>
    <p:cSldViewPr>
      <p:cViewPr varScale="1">
        <p:scale>
          <a:sx n="111" d="100"/>
          <a:sy n="111" d="100"/>
        </p:scale>
        <p:origin x="153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3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6D9A7-1581-9649-A41C-D8311494C17C}" type="datetimeFigureOut">
              <a:rPr lang="en-US" smtClean="0"/>
              <a:pPr/>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BE715-4DF0-4E48-AE64-4B23D6A28537}" type="slidenum">
              <a:rPr lang="en-US" smtClean="0"/>
              <a:pPr/>
              <a:t>‹#›</a:t>
            </a:fld>
            <a:endParaRPr lang="en-US"/>
          </a:p>
        </p:txBody>
      </p:sp>
    </p:spTree>
    <p:extLst>
      <p:ext uri="{BB962C8B-B14F-4D97-AF65-F5344CB8AC3E}">
        <p14:creationId xmlns:p14="http://schemas.microsoft.com/office/powerpoint/2010/main" val="4038716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4000">
                <a:solidFill>
                  <a:schemeClr val="bg1"/>
                </a:solidFill>
                <a:latin typeface="+mj-lt"/>
              </a:defRPr>
            </a:lvl1pPr>
          </a:lstStyle>
          <a:p>
            <a:r>
              <a:rPr lang="en-CA" dirty="0" smtClean="0"/>
              <a:t>Click to edit Master title style</a:t>
            </a:r>
            <a:endParaRPr dirty="0"/>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AB02A5-4FE5-49D9-9E24-09F23B90C450}" type="datetimeFigureOut">
              <a:rPr lang="en-US" smtClean="0"/>
              <a:pPr/>
              <a:t>11/19/2014</a:t>
            </a:fld>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305300" y="6356350"/>
            <a:ext cx="533400" cy="365125"/>
          </a:xfrm>
          <a:prstGeom prst="rect">
            <a:avLst/>
          </a:prstGeom>
        </p:spPr>
        <p:txBody>
          <a:bodyPr/>
          <a:lstStyle/>
          <a:p>
            <a:fld id="{57AF16DE-A0D5-4438-950F-5B1E159C2C28}" type="slidenum">
              <a:rPr lang="en-US" smtClean="0"/>
              <a:pPr/>
              <a:t>‹#›</a:t>
            </a:fld>
            <a:endParaRPr lang="en-US"/>
          </a:p>
        </p:txBody>
      </p:sp>
      <p:sp>
        <p:nvSpPr>
          <p:cNvPr id="8" name="TextBox 7"/>
          <p:cNvSpPr txBox="1"/>
          <p:nvPr/>
        </p:nvSpPr>
        <p:spPr>
          <a:xfrm>
            <a:off x="8318124" y="5517232"/>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3" name="Footer Placeholder 2"/>
          <p:cNvSpPr>
            <a:spLocks noGrp="1"/>
          </p:cNvSpPr>
          <p:nvPr>
            <p:ph type="ftr" sz="quarter" idx="11"/>
          </p:nvPr>
        </p:nvSpPr>
        <p:spPr>
          <a:xfrm>
            <a:off x="5789613" y="6356350"/>
            <a:ext cx="2895600" cy="365125"/>
          </a:xfrm>
          <a:prstGeom prst="rect">
            <a:avLst/>
          </a:prstGeom>
        </p:spPr>
        <p:txBody>
          <a:bodyPr/>
          <a:lstStyle/>
          <a:p>
            <a:endParaRPr lang="fr-FR"/>
          </a:p>
        </p:txBody>
      </p:sp>
      <p:sp>
        <p:nvSpPr>
          <p:cNvPr id="4" name="Slide Number Placeholder 3"/>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8DB0E9E-6592-40AC-A362-A0E914D15A94}" type="datetimeFigureOut">
              <a:rPr lang="fr-FR" smtClean="0"/>
              <a:pPr/>
              <a:t>19/11/2014</a:t>
            </a:fld>
            <a:endParaRPr lang="fr-FR"/>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8DB0E9E-6592-40AC-A362-A0E914D15A94}" type="datetimeFigureOut">
              <a:rPr lang="fr-FR" smtClean="0"/>
              <a:pPr/>
              <a:t>19/11/2014</a:t>
            </a:fld>
            <a:endParaRPr lang="fr-FR"/>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8DB0E9E-6592-40AC-A362-A0E914D15A94}" type="datetimeFigureOut">
              <a:rPr lang="fr-FR" smtClean="0"/>
              <a:pPr/>
              <a:t>19/11/2014</a:t>
            </a:fld>
            <a:endParaRPr lang="fr-FR"/>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4" name="Footer Placeholder 3"/>
          <p:cNvSpPr>
            <a:spLocks noGrp="1"/>
          </p:cNvSpPr>
          <p:nvPr>
            <p:ph type="ftr" sz="quarter" idx="11"/>
          </p:nvPr>
        </p:nvSpPr>
        <p:spPr>
          <a:xfrm>
            <a:off x="5789613" y="6356350"/>
            <a:ext cx="2895600" cy="365125"/>
          </a:xfrm>
          <a:prstGeom prst="rect">
            <a:avLst/>
          </a:prstGeom>
        </p:spPr>
        <p:txBody>
          <a:bodyPr/>
          <a:lstStyle/>
          <a:p>
            <a:endParaRPr lang="fr-FR"/>
          </a:p>
        </p:txBody>
      </p:sp>
      <p:sp>
        <p:nvSpPr>
          <p:cNvPr id="5" name="Slide Number Placeholder 4"/>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661248"/>
          </a:xfrm>
          <a:prstGeom prst="rect">
            <a:avLst/>
          </a:prstGeom>
        </p:spPr>
      </p:pic>
      <p:sp>
        <p:nvSpPr>
          <p:cNvPr id="2" name="Titre 1"/>
          <p:cNvSpPr>
            <a:spLocks noGrp="1"/>
          </p:cNvSpPr>
          <p:nvPr>
            <p:ph type="title" hasCustomPrompt="1"/>
          </p:nvPr>
        </p:nvSpPr>
        <p:spPr>
          <a:xfrm>
            <a:off x="722313" y="4725145"/>
            <a:ext cx="7772400" cy="864095"/>
          </a:xfrm>
        </p:spPr>
        <p:txBody>
          <a:bodyPr anchor="t"/>
          <a:lstStyle>
            <a:lvl1pPr algn="ctr">
              <a:defRPr sz="4000" b="1" cap="none" baseline="0"/>
            </a:lvl1pPr>
          </a:lstStyle>
          <a:p>
            <a:r>
              <a:rPr lang="fr-FR" dirty="0" err="1" smtClean="0"/>
              <a:t>Thank</a:t>
            </a:r>
            <a:r>
              <a:rPr lang="fr-FR" dirty="0" smtClean="0"/>
              <a:t> You</a:t>
            </a:r>
            <a:endParaRPr lang="fr-FR" dirty="0"/>
          </a:p>
        </p:txBody>
      </p:sp>
    </p:spTree>
    <p:extLst>
      <p:ext uri="{BB962C8B-B14F-4D97-AF65-F5344CB8AC3E}">
        <p14:creationId xmlns:p14="http://schemas.microsoft.com/office/powerpoint/2010/main" val="25037504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661248"/>
          </a:xfrm>
          <a:prstGeom prst="rect">
            <a:avLst/>
          </a:prstGeom>
        </p:spPr>
      </p:pic>
    </p:spTree>
    <p:extLst>
      <p:ext uri="{BB962C8B-B14F-4D97-AF65-F5344CB8AC3E}">
        <p14:creationId xmlns:p14="http://schemas.microsoft.com/office/powerpoint/2010/main" val="52154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0815"/>
            <a:ext cx="9144000" cy="5640433"/>
          </a:xfrm>
          <a:prstGeom prst="rect">
            <a:avLst/>
          </a:prstGeom>
        </p:spPr>
      </p:pic>
      <p:sp>
        <p:nvSpPr>
          <p:cNvPr id="2" name="Titre 1"/>
          <p:cNvSpPr>
            <a:spLocks noGrp="1"/>
          </p:cNvSpPr>
          <p:nvPr>
            <p:ph type="title" hasCustomPrompt="1"/>
          </p:nvPr>
        </p:nvSpPr>
        <p:spPr>
          <a:xfrm>
            <a:off x="722313" y="4725145"/>
            <a:ext cx="7772400" cy="864095"/>
          </a:xfrm>
        </p:spPr>
        <p:txBody>
          <a:bodyPr anchor="t"/>
          <a:lstStyle>
            <a:lvl1pPr algn="ctr">
              <a:defRPr sz="4000" b="1" cap="none" baseline="0"/>
            </a:lvl1pPr>
          </a:lstStyle>
          <a:p>
            <a:r>
              <a:rPr lang="fr-FR" dirty="0" err="1" smtClean="0"/>
              <a:t>Title</a:t>
            </a:r>
            <a:endParaRPr lang="fr-FR" dirty="0"/>
          </a:p>
        </p:txBody>
      </p:sp>
    </p:spTree>
    <p:extLst>
      <p:ext uri="{BB962C8B-B14F-4D97-AF65-F5344CB8AC3E}">
        <p14:creationId xmlns:p14="http://schemas.microsoft.com/office/powerpoint/2010/main" val="250375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54AB02A5-4FE5-49D9-9E24-09F23B90C450}" type="datetimeFigureOut">
              <a:rPr lang="en-US" smtClean="0"/>
              <a:pPr/>
              <a:t>11/19/2014</a:t>
            </a:fld>
            <a:endParaRPr lang="en-US"/>
          </a:p>
        </p:txBody>
      </p:sp>
      <p:sp>
        <p:nvSpPr>
          <p:cNvPr id="5" name="Footer Placeholder 4"/>
          <p:cNvSpPr>
            <a:spLocks noGrp="1"/>
          </p:cNvSpPr>
          <p:nvPr>
            <p:ph type="ftr" sz="quarter" idx="11"/>
          </p:nvPr>
        </p:nvSpPr>
        <p:spPr>
          <a:xfrm>
            <a:off x="7238999" y="6356350"/>
            <a:ext cx="1446213"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305300" y="6356350"/>
            <a:ext cx="533400" cy="365125"/>
          </a:xfrm>
          <a:prstGeom prst="rect">
            <a:avLst/>
          </a:prstGeom>
        </p:spPr>
        <p:txBody>
          <a:bodyPr/>
          <a:lstStyle>
            <a:lvl1pPr>
              <a:defRPr>
                <a:solidFill>
                  <a:schemeClr val="bg1"/>
                </a:solidFill>
              </a:defRPr>
            </a:lvl1pPr>
          </a:lstStyle>
          <a:p>
            <a:fld id="{57AF16DE-A0D5-4438-950F-5B1E159C2C28}"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8" name="Footer Placeholder 7"/>
          <p:cNvSpPr>
            <a:spLocks noGrp="1"/>
          </p:cNvSpPr>
          <p:nvPr>
            <p:ph type="ftr" sz="quarter" idx="11"/>
          </p:nvPr>
        </p:nvSpPr>
        <p:spPr>
          <a:xfrm>
            <a:off x="5789613" y="6356350"/>
            <a:ext cx="2895600" cy="365125"/>
          </a:xfrm>
          <a:prstGeom prst="rect">
            <a:avLst/>
          </a:prstGeom>
        </p:spPr>
        <p:txBody>
          <a:bodyPr/>
          <a:lstStyle/>
          <a:p>
            <a:endParaRPr lang="fr-FR"/>
          </a:p>
        </p:txBody>
      </p:sp>
      <p:sp>
        <p:nvSpPr>
          <p:cNvPr id="9" name="Slide Number Placeholder 8"/>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 to edit Master title style</a:t>
            </a:r>
            <a:endParaRPr dirty="0"/>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8DB0E9E-6592-40AC-A362-A0E914D15A94}" type="datetimeFigureOut">
              <a:rPr lang="fr-FR" smtClean="0"/>
              <a:pPr/>
              <a:t>19/11/2014</a:t>
            </a:fld>
            <a:endParaRPr lang="fr-FR"/>
          </a:p>
        </p:txBody>
      </p:sp>
      <p:sp>
        <p:nvSpPr>
          <p:cNvPr id="4" name="Footer Placeholder 3"/>
          <p:cNvSpPr>
            <a:spLocks noGrp="1"/>
          </p:cNvSpPr>
          <p:nvPr>
            <p:ph type="ftr" sz="quarter" idx="11"/>
          </p:nvPr>
        </p:nvSpPr>
        <p:spPr>
          <a:xfrm>
            <a:off x="5789613" y="6356350"/>
            <a:ext cx="2895600" cy="365125"/>
          </a:xfrm>
          <a:prstGeom prst="rect">
            <a:avLst/>
          </a:prstGeom>
        </p:spPr>
        <p:txBody>
          <a:bodyPr/>
          <a:lstStyle/>
          <a:p>
            <a:endParaRPr lang="fr-FR"/>
          </a:p>
        </p:txBody>
      </p:sp>
      <p:sp>
        <p:nvSpPr>
          <p:cNvPr id="5" name="Slide Number Placeholder 4"/>
          <p:cNvSpPr>
            <a:spLocks noGrp="1"/>
          </p:cNvSpPr>
          <p:nvPr>
            <p:ph type="sldNum" sz="quarter" idx="12"/>
          </p:nvPr>
        </p:nvSpPr>
        <p:spPr>
          <a:xfrm>
            <a:off x="4305300" y="6356350"/>
            <a:ext cx="533400" cy="365125"/>
          </a:xfrm>
          <a:prstGeom prst="rect">
            <a:avLst/>
          </a:prstGeom>
        </p:spPr>
        <p:txBody>
          <a:bodyPr/>
          <a:lstStyle/>
          <a:p>
            <a:fld id="{035FDBC4-215E-4D54-988E-D735B7A35D7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dirty="0" smtClean="0"/>
              <a:t>Click to edit Master title style</a:t>
            </a:r>
            <a:endParaRPr dirty="0"/>
          </a:p>
        </p:txBody>
      </p:sp>
      <p:sp>
        <p:nvSpPr>
          <p:cNvPr id="3" name="Text Placeholder 2"/>
          <p:cNvSpPr>
            <a:spLocks noGrp="1"/>
          </p:cNvSpPr>
          <p:nvPr>
            <p:ph type="body" idx="1"/>
          </p:nvPr>
        </p:nvSpPr>
        <p:spPr>
          <a:xfrm>
            <a:off x="739775" y="2466087"/>
            <a:ext cx="7662864" cy="326716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pic>
        <p:nvPicPr>
          <p:cNvPr id="7" name="Picture 6" descr="DOC_CAO_LogoLockup.png"/>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1259633" y="5733256"/>
            <a:ext cx="864096" cy="954056"/>
          </a:xfrm>
          <a:prstGeom prst="rect">
            <a:avLst/>
          </a:prstGeom>
        </p:spPr>
      </p:pic>
      <p:pic>
        <p:nvPicPr>
          <p:cNvPr id="4" name="Picture 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5028444" y="6066576"/>
            <a:ext cx="3374195" cy="386760"/>
          </a:xfrm>
          <a:prstGeom prst="rect">
            <a:avLst/>
          </a:prstGeom>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 id="2147483649" r:id="rId18"/>
    <p:sldLayoutId id="2147483652" r:id="rId19"/>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725144"/>
            <a:ext cx="7772400" cy="1152127"/>
          </a:xfrm>
        </p:spPr>
        <p:txBody>
          <a:bodyPr/>
          <a:lstStyle/>
          <a:p>
            <a:r>
              <a:rPr lang="fr-FR" dirty="0" smtClean="0">
                <a:solidFill>
                  <a:schemeClr val="accent1">
                    <a:lumMod val="75000"/>
                  </a:schemeClr>
                </a:solidFill>
                <a:latin typeface="Calibri"/>
                <a:cs typeface="Calibri"/>
              </a:rPr>
              <a:t/>
            </a:r>
            <a:br>
              <a:rPr lang="fr-FR" dirty="0" smtClean="0">
                <a:solidFill>
                  <a:schemeClr val="accent1">
                    <a:lumMod val="75000"/>
                  </a:schemeClr>
                </a:solidFill>
                <a:latin typeface="Calibri"/>
                <a:cs typeface="Calibri"/>
              </a:rPr>
            </a:br>
            <a:endParaRPr lang="fr-FR"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391101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Population Pyramid</a:t>
            </a:r>
            <a:endParaRPr lang="en-US" dirty="0"/>
          </a:p>
        </p:txBody>
      </p:sp>
      <p:pic>
        <p:nvPicPr>
          <p:cNvPr id="6" name="Content Placeholder 5" descr="Population Pyramid"/>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43608" y="1484784"/>
            <a:ext cx="7055196"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Population is Aging</a:t>
            </a:r>
            <a:endParaRPr lang="en-US" dirty="0"/>
          </a:p>
        </p:txBody>
      </p:sp>
      <p:pic>
        <p:nvPicPr>
          <p:cNvPr id="4" name="Content Placeholder 3" descr="Rising median age in Canada, 1968 to 2006."/>
          <p:cNvPicPr>
            <a:picLocks noGrp="1"/>
          </p:cNvPicPr>
          <p:nvPr>
            <p:ph idx="1"/>
          </p:nvPr>
        </p:nvPicPr>
        <p:blipFill>
          <a:blip r:embed="rId2" cstate="print"/>
          <a:srcRect/>
          <a:stretch>
            <a:fillRect/>
          </a:stretch>
        </p:blipFill>
        <p:spPr bwMode="auto">
          <a:xfrm>
            <a:off x="1547664" y="2348881"/>
            <a:ext cx="6047084" cy="338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of Deregulation</a:t>
            </a:r>
            <a:endParaRPr lang="en-US" dirty="0"/>
          </a:p>
        </p:txBody>
      </p:sp>
      <p:sp>
        <p:nvSpPr>
          <p:cNvPr id="3" name="Content Placeholder 2"/>
          <p:cNvSpPr>
            <a:spLocks noGrp="1"/>
          </p:cNvSpPr>
          <p:nvPr>
            <p:ph idx="1"/>
          </p:nvPr>
        </p:nvSpPr>
        <p:spPr>
          <a:xfrm>
            <a:off x="755576" y="2348880"/>
            <a:ext cx="7662864" cy="3267169"/>
          </a:xfrm>
        </p:spPr>
        <p:txBody>
          <a:bodyPr/>
          <a:lstStyle/>
          <a:p>
            <a:r>
              <a:rPr lang="en-US" dirty="0" smtClean="0">
                <a:solidFill>
                  <a:schemeClr val="tx2"/>
                </a:solidFill>
              </a:rPr>
              <a:t>In 2010 the BC government, against the advice of optometrists, ophthalmologists and opticians, unilaterally changed the eye care legislation in that province</a:t>
            </a:r>
          </a:p>
          <a:p>
            <a:r>
              <a:rPr lang="en-US" dirty="0" smtClean="0">
                <a:solidFill>
                  <a:schemeClr val="tx2"/>
                </a:solidFill>
              </a:rPr>
              <a:t>Opticians  can perform sight tests and order glasses</a:t>
            </a:r>
          </a:p>
          <a:p>
            <a:r>
              <a:rPr lang="en-US" dirty="0" smtClean="0">
                <a:solidFill>
                  <a:schemeClr val="tx2"/>
                </a:solidFill>
              </a:rPr>
              <a:t>Patients no longer require a valid prescription to order glasses or contact lenses – anyone  can legally dispense them. </a:t>
            </a:r>
          </a:p>
          <a:p>
            <a:r>
              <a:rPr lang="en-US" dirty="0" smtClean="0">
                <a:solidFill>
                  <a:schemeClr val="tx2"/>
                </a:solidFill>
              </a:rPr>
              <a:t>BC optometrists are obliged to provide a PD with their Rx</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Deregulation</a:t>
            </a:r>
            <a:endParaRPr lang="en-US" dirty="0"/>
          </a:p>
        </p:txBody>
      </p:sp>
      <p:sp>
        <p:nvSpPr>
          <p:cNvPr id="3" name="Content Placeholder 2"/>
          <p:cNvSpPr>
            <a:spLocks noGrp="1"/>
          </p:cNvSpPr>
          <p:nvPr>
            <p:ph idx="1"/>
          </p:nvPr>
        </p:nvSpPr>
        <p:spPr/>
        <p:txBody>
          <a:bodyPr/>
          <a:lstStyle/>
          <a:p>
            <a:r>
              <a:rPr lang="en-US" dirty="0" smtClean="0"/>
              <a:t>Asymptomatic eye disease remains undetected and visual outcomes suffer</a:t>
            </a:r>
          </a:p>
          <a:p>
            <a:r>
              <a:rPr lang="en-US" dirty="0" smtClean="0"/>
              <a:t>No longer any enforceable standards to regulate the dispensing of eyewear</a:t>
            </a:r>
          </a:p>
          <a:p>
            <a:r>
              <a:rPr lang="en-US" dirty="0" smtClean="0"/>
              <a:t>Dispensing services become devalued for optometrists as well as opticians</a:t>
            </a:r>
          </a:p>
          <a:p>
            <a:r>
              <a:rPr lang="en-US" dirty="0" smtClean="0"/>
              <a:t>Corporate optical retailers no longer need ODs to generate Rx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 Ahead</a:t>
            </a:r>
            <a:endParaRPr lang="en-US" dirty="0"/>
          </a:p>
        </p:txBody>
      </p:sp>
      <p:sp>
        <p:nvSpPr>
          <p:cNvPr id="3" name="Content Placeholder 2"/>
          <p:cNvSpPr>
            <a:spLocks noGrp="1"/>
          </p:cNvSpPr>
          <p:nvPr>
            <p:ph idx="1"/>
          </p:nvPr>
        </p:nvSpPr>
        <p:spPr/>
        <p:txBody>
          <a:bodyPr/>
          <a:lstStyle/>
          <a:p>
            <a:r>
              <a:rPr lang="en-US" dirty="0" smtClean="0">
                <a:solidFill>
                  <a:schemeClr val="tx2"/>
                </a:solidFill>
              </a:rPr>
              <a:t>Will deregulation spread across the country?</a:t>
            </a:r>
          </a:p>
          <a:p>
            <a:r>
              <a:rPr lang="en-US" dirty="0" smtClean="0">
                <a:solidFill>
                  <a:schemeClr val="tx2"/>
                </a:solidFill>
              </a:rPr>
              <a:t>Will Competition Bureau push to lower standards of entry into the profession so more people can become optometrists?</a:t>
            </a:r>
          </a:p>
          <a:p>
            <a:r>
              <a:rPr lang="en-US" dirty="0" smtClean="0">
                <a:solidFill>
                  <a:schemeClr val="tx2"/>
                </a:solidFill>
              </a:rPr>
              <a:t>Will economic pressures force employers to cut back on vision care plans for their employees?</a:t>
            </a:r>
          </a:p>
          <a:p>
            <a:r>
              <a:rPr lang="en-US" dirty="0" smtClean="0">
                <a:solidFill>
                  <a:schemeClr val="tx2"/>
                </a:solidFill>
              </a:rPr>
              <a:t>Will Preferred Provider Organizations &amp; Insurance companies steer more patients to non-optometry dispensaries?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“Adolescence”</a:t>
            </a:r>
            <a:endParaRPr lang="en-US" dirty="0"/>
          </a:p>
        </p:txBody>
      </p:sp>
      <p:sp>
        <p:nvSpPr>
          <p:cNvPr id="3" name="Content Placeholder 2"/>
          <p:cNvSpPr>
            <a:spLocks noGrp="1"/>
          </p:cNvSpPr>
          <p:nvPr>
            <p:ph idx="1"/>
          </p:nvPr>
        </p:nvSpPr>
        <p:spPr/>
        <p:txBody>
          <a:bodyPr/>
          <a:lstStyle/>
          <a:p>
            <a:r>
              <a:rPr lang="en-US" dirty="0" smtClean="0">
                <a:solidFill>
                  <a:schemeClr val="tx2"/>
                </a:solidFill>
              </a:rPr>
              <a:t>Optometry as you have studied and will be prepared to practice did not exist prior to the time you were born</a:t>
            </a:r>
          </a:p>
          <a:p>
            <a:r>
              <a:rPr lang="en-US" dirty="0" smtClean="0">
                <a:solidFill>
                  <a:schemeClr val="tx2"/>
                </a:solidFill>
              </a:rPr>
              <a:t>First Canadian TPA legislation in Alberta in 1997. How old were you?</a:t>
            </a:r>
          </a:p>
          <a:p>
            <a:r>
              <a:rPr lang="en-US" dirty="0" smtClean="0">
                <a:solidFill>
                  <a:schemeClr val="tx2"/>
                </a:solidFill>
              </a:rPr>
              <a:t>Your scope of practice has been carved out, much of it recently, by optometrists not much older than you</a:t>
            </a:r>
          </a:p>
          <a:p>
            <a:r>
              <a:rPr lang="en-US" dirty="0" smtClean="0">
                <a:solidFill>
                  <a:schemeClr val="tx2"/>
                </a:solidFill>
              </a:rPr>
              <a:t>We are not “entrenched” and untouchable. Ergo BC 2010</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Optometry’s Future</a:t>
            </a:r>
            <a:endParaRPr lang="en-US" dirty="0"/>
          </a:p>
        </p:txBody>
      </p:sp>
      <p:sp>
        <p:nvSpPr>
          <p:cNvPr id="3" name="Content Placeholder 2"/>
          <p:cNvSpPr>
            <a:spLocks noGrp="1"/>
          </p:cNvSpPr>
          <p:nvPr>
            <p:ph idx="1"/>
          </p:nvPr>
        </p:nvSpPr>
        <p:spPr/>
        <p:txBody>
          <a:bodyPr/>
          <a:lstStyle/>
          <a:p>
            <a:r>
              <a:rPr lang="en-US" dirty="0" smtClean="0">
                <a:solidFill>
                  <a:schemeClr val="tx2"/>
                </a:solidFill>
              </a:rPr>
              <a:t>Optometry’s future is entirely optometry’s  responsibility. No other group is going to put our interests ahead of their own</a:t>
            </a:r>
          </a:p>
          <a:p>
            <a:r>
              <a:rPr lang="en-US" dirty="0" smtClean="0">
                <a:solidFill>
                  <a:schemeClr val="tx2"/>
                </a:solidFill>
              </a:rPr>
              <a:t>Optometry’s future will be determined by the level of passion and commitment is members show toward shaping their own destiny</a:t>
            </a:r>
          </a:p>
          <a:p>
            <a:r>
              <a:rPr lang="en-US" dirty="0" smtClean="0">
                <a:solidFill>
                  <a:schemeClr val="tx2"/>
                </a:solidFill>
              </a:rPr>
              <a:t>The privileges of being an optometrist and the scope of practice we exercise are up to us to win – or lose. </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Collaboration</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2"/>
                </a:solidFill>
              </a:rPr>
              <a:t>As individual optometrists, our voices will never be heard over the competition from the big players in the marketplace.</a:t>
            </a:r>
          </a:p>
          <a:p>
            <a:r>
              <a:rPr lang="en-US" dirty="0" smtClean="0">
                <a:solidFill>
                  <a:schemeClr val="tx2"/>
                </a:solidFill>
              </a:rPr>
              <a:t> Optometrists need to speak with one voice in order to be heard above the noise of everyone else competing  in the eye care industry</a:t>
            </a:r>
          </a:p>
          <a:p>
            <a:pPr algn="ctr">
              <a:buNone/>
            </a:pPr>
            <a:r>
              <a:rPr lang="en-US" sz="4800" b="1" dirty="0" smtClean="0">
                <a:solidFill>
                  <a:schemeClr val="tx2"/>
                </a:solidFill>
              </a:rPr>
              <a:t>JOIN YOUR PROFESSIONAL ASSOCIATION</a:t>
            </a:r>
            <a:endParaRPr lang="en-US" sz="48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 in  Yourself</a:t>
            </a:r>
            <a:endParaRPr lang="en-US" dirty="0"/>
          </a:p>
        </p:txBody>
      </p:sp>
      <p:sp>
        <p:nvSpPr>
          <p:cNvPr id="3" name="Content Placeholder 2"/>
          <p:cNvSpPr>
            <a:spLocks noGrp="1"/>
          </p:cNvSpPr>
          <p:nvPr>
            <p:ph idx="1"/>
          </p:nvPr>
        </p:nvSpPr>
        <p:spPr/>
        <p:txBody>
          <a:bodyPr/>
          <a:lstStyle/>
          <a:p>
            <a:r>
              <a:rPr lang="en-US" dirty="0" smtClean="0">
                <a:solidFill>
                  <a:schemeClr val="tx2"/>
                </a:solidFill>
              </a:rPr>
              <a:t>You have already invested in your future by spending considerable time, money and energy into becoming educated as an optometrist</a:t>
            </a:r>
          </a:p>
          <a:p>
            <a:r>
              <a:rPr lang="en-US" dirty="0" smtClean="0">
                <a:solidFill>
                  <a:schemeClr val="tx2"/>
                </a:solidFill>
              </a:rPr>
              <a:t>Once graduated, you need to keep investing in your future by spending some of your time, money and energy to ensure that the optometry profession you have joined stays strong and allows you to utilize all the skills you have acquired, and earn a good living in the process.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Associations- On Your Side!</a:t>
            </a:r>
            <a:endParaRPr lang="en-US" dirty="0"/>
          </a:p>
        </p:txBody>
      </p:sp>
      <p:sp>
        <p:nvSpPr>
          <p:cNvPr id="3" name="Content Placeholder 2"/>
          <p:cNvSpPr>
            <a:spLocks noGrp="1"/>
          </p:cNvSpPr>
          <p:nvPr>
            <p:ph idx="1"/>
          </p:nvPr>
        </p:nvSpPr>
        <p:spPr/>
        <p:txBody>
          <a:bodyPr/>
          <a:lstStyle/>
          <a:p>
            <a:r>
              <a:rPr lang="en-US" dirty="0" smtClean="0">
                <a:solidFill>
                  <a:schemeClr val="tx2"/>
                </a:solidFill>
              </a:rPr>
              <a:t>Negotiate fair fees for services you provide</a:t>
            </a:r>
          </a:p>
          <a:p>
            <a:r>
              <a:rPr lang="en-US" dirty="0" smtClean="0">
                <a:solidFill>
                  <a:schemeClr val="tx2"/>
                </a:solidFill>
              </a:rPr>
              <a:t>Defend existing scope of practice and advocate for expansion so you can use your acquired clinical skills</a:t>
            </a:r>
          </a:p>
          <a:p>
            <a:r>
              <a:rPr lang="en-US" dirty="0" smtClean="0">
                <a:solidFill>
                  <a:schemeClr val="tx2"/>
                </a:solidFill>
              </a:rPr>
              <a:t>Provide Continuing Education opportunities to help you meet the CE requirements set by your College</a:t>
            </a:r>
          </a:p>
          <a:p>
            <a:r>
              <a:rPr lang="en-US" dirty="0" smtClean="0">
                <a:solidFill>
                  <a:schemeClr val="tx2"/>
                </a:solidFill>
              </a:rPr>
              <a:t>Provide access to the most comprehensive and affordable malpractice insurance</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Default.Default-PC\Documents\2013\CAO\Thumbs U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8144" y="3645024"/>
            <a:ext cx="2306587" cy="1975181"/>
          </a:xfrm>
          <a:prstGeom prst="rect">
            <a:avLst/>
          </a:prstGeom>
          <a:noFill/>
        </p:spPr>
      </p:pic>
      <p:sp>
        <p:nvSpPr>
          <p:cNvPr id="2" name="Titre 1"/>
          <p:cNvSpPr>
            <a:spLocks noGrp="1"/>
          </p:cNvSpPr>
          <p:nvPr>
            <p:ph type="title"/>
          </p:nvPr>
        </p:nvSpPr>
        <p:spPr/>
        <p:txBody>
          <a:bodyPr>
            <a:noAutofit/>
          </a:bodyPr>
          <a:lstStyle/>
          <a:p>
            <a:r>
              <a:rPr lang="fr-FR" sz="6000" dirty="0" smtClean="0"/>
              <a:t>Félicitations</a:t>
            </a:r>
            <a:endParaRPr lang="en-US" sz="6000" dirty="0"/>
          </a:p>
        </p:txBody>
      </p:sp>
      <p:sp>
        <p:nvSpPr>
          <p:cNvPr id="3" name="Espace réservé du contenu 2"/>
          <p:cNvSpPr>
            <a:spLocks noGrp="1"/>
          </p:cNvSpPr>
          <p:nvPr>
            <p:ph idx="1"/>
          </p:nvPr>
        </p:nvSpPr>
        <p:spPr>
          <a:xfrm>
            <a:off x="739775" y="2276873"/>
            <a:ext cx="7662864" cy="3456383"/>
          </a:xfrm>
        </p:spPr>
        <p:txBody>
          <a:bodyPr numCol="2">
            <a:normAutofit fontScale="25000" lnSpcReduction="20000"/>
          </a:bodyPr>
          <a:lstStyle/>
          <a:p>
            <a:r>
              <a:rPr lang="nl-NL" sz="6300" dirty="0" smtClean="0">
                <a:solidFill>
                  <a:schemeClr val="accent1">
                    <a:lumMod val="50000"/>
                  </a:schemeClr>
                </a:solidFill>
              </a:rPr>
              <a:t>Gefeliciteerd</a:t>
            </a:r>
            <a:endParaRPr lang="en-US" sz="6300" dirty="0" smtClean="0">
              <a:solidFill>
                <a:schemeClr val="accent1">
                  <a:lumMod val="50000"/>
                </a:schemeClr>
              </a:solidFill>
            </a:endParaRPr>
          </a:p>
          <a:p>
            <a:r>
              <a:rPr lang="en-US" sz="6300" dirty="0" smtClean="0">
                <a:solidFill>
                  <a:schemeClr val="accent1">
                    <a:lumMod val="50000"/>
                  </a:schemeClr>
                </a:solidFill>
              </a:rPr>
              <a:t>Congratulations</a:t>
            </a:r>
          </a:p>
          <a:p>
            <a:r>
              <a:rPr lang="es-ES" sz="6300" dirty="0" smtClean="0">
                <a:solidFill>
                  <a:schemeClr val="accent1">
                    <a:lumMod val="50000"/>
                  </a:schemeClr>
                </a:solidFill>
              </a:rPr>
              <a:t>¡Felicidades</a:t>
            </a:r>
            <a:endParaRPr lang="en-US" sz="6300" dirty="0" smtClean="0">
              <a:solidFill>
                <a:schemeClr val="accent1">
                  <a:lumMod val="50000"/>
                </a:schemeClr>
              </a:solidFill>
            </a:endParaRPr>
          </a:p>
          <a:p>
            <a:r>
              <a:rPr lang="en-US" sz="6300" dirty="0" smtClean="0">
                <a:solidFill>
                  <a:schemeClr val="accent1">
                    <a:lumMod val="50000"/>
                  </a:schemeClr>
                </a:solidFill>
              </a:rPr>
              <a:t>c</a:t>
            </a:r>
            <a:r>
              <a:rPr lang="vi-VN" sz="6300" dirty="0" smtClean="0">
                <a:solidFill>
                  <a:schemeClr val="accent1">
                    <a:lumMod val="50000"/>
                  </a:schemeClr>
                </a:solidFill>
              </a:rPr>
              <a:t>húc mừng</a:t>
            </a:r>
            <a:endParaRPr lang="en-US" sz="6300" dirty="0" smtClean="0">
              <a:solidFill>
                <a:schemeClr val="accent1">
                  <a:lumMod val="50000"/>
                </a:schemeClr>
              </a:solidFill>
            </a:endParaRPr>
          </a:p>
          <a:p>
            <a:r>
              <a:rPr lang="hi-IN" sz="6300" dirty="0" smtClean="0">
                <a:solidFill>
                  <a:schemeClr val="accent1">
                    <a:lumMod val="50000"/>
                  </a:schemeClr>
                </a:solidFill>
              </a:rPr>
              <a:t>बधाई हो</a:t>
            </a:r>
            <a:endParaRPr lang="en-US" sz="6300" dirty="0" smtClean="0">
              <a:solidFill>
                <a:schemeClr val="accent1">
                  <a:lumMod val="50000"/>
                </a:schemeClr>
              </a:solidFill>
            </a:endParaRPr>
          </a:p>
          <a:p>
            <a:r>
              <a:rPr lang="zh-TW" altLang="en-US" sz="6300" dirty="0" smtClean="0">
                <a:solidFill>
                  <a:schemeClr val="accent1">
                    <a:lumMod val="50000"/>
                  </a:schemeClr>
                </a:solidFill>
              </a:rPr>
              <a:t>祝賀您</a:t>
            </a:r>
            <a:endParaRPr lang="en-US" sz="6300" dirty="0" smtClean="0">
              <a:solidFill>
                <a:schemeClr val="accent1">
                  <a:lumMod val="50000"/>
                </a:schemeClr>
              </a:solidFill>
            </a:endParaRPr>
          </a:p>
          <a:p>
            <a:r>
              <a:rPr lang="de-DE" sz="6300" dirty="0" smtClean="0">
                <a:solidFill>
                  <a:schemeClr val="accent1">
                    <a:lumMod val="50000"/>
                  </a:schemeClr>
                </a:solidFill>
              </a:rPr>
              <a:t>Glückwünsche</a:t>
            </a:r>
            <a:endParaRPr lang="en-US" sz="6300" dirty="0" smtClean="0">
              <a:solidFill>
                <a:schemeClr val="accent1">
                  <a:lumMod val="50000"/>
                </a:schemeClr>
              </a:solidFill>
            </a:endParaRPr>
          </a:p>
          <a:p>
            <a:r>
              <a:rPr lang="el-GR" sz="6300" dirty="0" smtClean="0">
                <a:solidFill>
                  <a:schemeClr val="accent1">
                    <a:lumMod val="50000"/>
                  </a:schemeClr>
                </a:solidFill>
              </a:rPr>
              <a:t>Συγχαρητήρια </a:t>
            </a:r>
            <a:endParaRPr lang="en-US" sz="6300" dirty="0" smtClean="0">
              <a:solidFill>
                <a:schemeClr val="accent1">
                  <a:lumMod val="50000"/>
                </a:schemeClr>
              </a:solidFill>
            </a:endParaRPr>
          </a:p>
          <a:p>
            <a:r>
              <a:rPr lang="en-US" sz="6300" dirty="0" err="1" smtClean="0">
                <a:solidFill>
                  <a:schemeClr val="accent1">
                    <a:lumMod val="50000"/>
                  </a:schemeClr>
                </a:solidFill>
              </a:rPr>
              <a:t>Gratulerer</a:t>
            </a:r>
            <a:endParaRPr lang="en-US" sz="6300" dirty="0" smtClean="0">
              <a:solidFill>
                <a:schemeClr val="accent1">
                  <a:lumMod val="50000"/>
                </a:schemeClr>
              </a:solidFill>
            </a:endParaRPr>
          </a:p>
          <a:p>
            <a:r>
              <a:rPr lang="ru-RU" sz="6300" dirty="0" smtClean="0">
                <a:solidFill>
                  <a:schemeClr val="accent1">
                    <a:lumMod val="50000"/>
                  </a:schemeClr>
                </a:solidFill>
              </a:rPr>
              <a:t>Поздравляю</a:t>
            </a:r>
            <a:endParaRPr lang="en-US" sz="6300" dirty="0" smtClean="0">
              <a:solidFill>
                <a:schemeClr val="accent1">
                  <a:lumMod val="50000"/>
                </a:schemeClr>
              </a:solidFill>
            </a:endParaRPr>
          </a:p>
          <a:p>
            <a:r>
              <a:rPr lang="id-ID" sz="6300" dirty="0" smtClean="0">
                <a:solidFill>
                  <a:schemeClr val="accent1">
                    <a:lumMod val="50000"/>
                  </a:schemeClr>
                </a:solidFill>
              </a:rPr>
              <a:t>Selamat</a:t>
            </a:r>
            <a:endParaRPr lang="en-US" sz="6300" dirty="0" smtClean="0">
              <a:solidFill>
                <a:schemeClr val="accent1">
                  <a:lumMod val="50000"/>
                </a:schemeClr>
              </a:solidFill>
            </a:endParaRPr>
          </a:p>
          <a:p>
            <a:r>
              <a:rPr lang="en-US" sz="6300" dirty="0" err="1" smtClean="0">
                <a:solidFill>
                  <a:schemeClr val="accent1">
                    <a:lumMod val="50000"/>
                  </a:schemeClr>
                </a:solidFill>
              </a:rPr>
              <a:t>pagbati</a:t>
            </a:r>
            <a:endParaRPr lang="ja-JP" altLang="en-US" sz="6300" smtClean="0">
              <a:solidFill>
                <a:schemeClr val="accent1">
                  <a:lumMod val="50000"/>
                </a:schemeClr>
              </a:solidFill>
            </a:endParaRPr>
          </a:p>
          <a:p>
            <a:endParaRPr lang="en-US" sz="6300" dirty="0" smtClean="0">
              <a:solidFill>
                <a:schemeClr val="accent1">
                  <a:lumMod val="50000"/>
                </a:schemeClr>
              </a:solidFill>
            </a:endParaRPr>
          </a:p>
          <a:p>
            <a:endParaRPr lang="en-US" sz="6300" dirty="0" smtClean="0">
              <a:solidFill>
                <a:schemeClr val="accent1">
                  <a:lumMod val="50000"/>
                </a:schemeClr>
              </a:solidFill>
            </a:endParaRPr>
          </a:p>
          <a:p>
            <a:pPr lvl="1">
              <a:buNone/>
            </a:pPr>
            <a:endParaRPr lang="en-US" sz="6300" dirty="0" smtClean="0">
              <a:solidFill>
                <a:schemeClr val="accent1">
                  <a:lumMod val="50000"/>
                </a:schemeClr>
              </a:solidFill>
            </a:endParaRPr>
          </a:p>
          <a:p>
            <a:pPr>
              <a:spcAft>
                <a:spcPts val="1425"/>
              </a:spcAft>
            </a:pPr>
            <a:endParaRPr lang="en-US" sz="2000" dirty="0">
              <a:solidFill>
                <a:srgbClr val="262626"/>
              </a:solidFill>
              <a:latin typeface="Calibri" charset="0"/>
            </a:endParaRPr>
          </a:p>
        </p:txBody>
      </p:sp>
    </p:spTree>
    <p:extLst>
      <p:ext uri="{BB962C8B-B14F-4D97-AF65-F5344CB8AC3E}">
        <p14:creationId xmlns:p14="http://schemas.microsoft.com/office/powerpoint/2010/main" val="149489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Associations – On Your Side!</a:t>
            </a:r>
            <a:endParaRPr lang="en-US" dirty="0"/>
          </a:p>
        </p:txBody>
      </p:sp>
      <p:sp>
        <p:nvSpPr>
          <p:cNvPr id="3" name="Content Placeholder 2"/>
          <p:cNvSpPr>
            <a:spLocks noGrp="1"/>
          </p:cNvSpPr>
          <p:nvPr>
            <p:ph idx="1"/>
          </p:nvPr>
        </p:nvSpPr>
        <p:spPr/>
        <p:txBody>
          <a:bodyPr/>
          <a:lstStyle/>
          <a:p>
            <a:r>
              <a:rPr lang="en-US" dirty="0" smtClean="0">
                <a:solidFill>
                  <a:schemeClr val="tx2"/>
                </a:solidFill>
              </a:rPr>
              <a:t>Provide mentorship services to help you navigate your way to success</a:t>
            </a:r>
          </a:p>
          <a:p>
            <a:r>
              <a:rPr lang="en-US" dirty="0" smtClean="0">
                <a:solidFill>
                  <a:schemeClr val="tx2"/>
                </a:solidFill>
              </a:rPr>
              <a:t>Provide public education and advertising for optometry at a provincial level</a:t>
            </a:r>
          </a:p>
          <a:p>
            <a:r>
              <a:rPr lang="en-US" dirty="0" smtClean="0">
                <a:solidFill>
                  <a:schemeClr val="tx2"/>
                </a:solidFill>
              </a:rPr>
              <a:t>Serve as the gateway to all the benefits you will receive as member of the Canadian Association of Optometrists</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Strategic Plan 2013-2018</a:t>
            </a:r>
            <a:endParaRPr lang="en-US" dirty="0"/>
          </a:p>
        </p:txBody>
      </p:sp>
      <p:sp>
        <p:nvSpPr>
          <p:cNvPr id="3" name="Content Placeholder 2"/>
          <p:cNvSpPr>
            <a:spLocks noGrp="1"/>
          </p:cNvSpPr>
          <p:nvPr>
            <p:ph idx="1"/>
          </p:nvPr>
        </p:nvSpPr>
        <p:spPr>
          <a:xfrm>
            <a:off x="739775" y="2276873"/>
            <a:ext cx="7662864" cy="3456384"/>
          </a:xfrm>
        </p:spPr>
        <p:txBody>
          <a:bodyPr>
            <a:normAutofit fontScale="92500" lnSpcReduction="20000"/>
          </a:bodyPr>
          <a:lstStyle/>
          <a:p>
            <a:r>
              <a:rPr lang="en-US" dirty="0" smtClean="0">
                <a:solidFill>
                  <a:schemeClr val="tx2"/>
                </a:solidFill>
              </a:rPr>
              <a:t>To be the voice for doctors of optometry on federal vision care issues</a:t>
            </a:r>
          </a:p>
          <a:p>
            <a:r>
              <a:rPr lang="en-US" dirty="0" smtClean="0">
                <a:solidFill>
                  <a:schemeClr val="tx2"/>
                </a:solidFill>
              </a:rPr>
              <a:t>To support doctors of optometry nationwide in practicing successfully by working in conjunction with provincial associations</a:t>
            </a:r>
          </a:p>
          <a:p>
            <a:r>
              <a:rPr lang="en-US" dirty="0" smtClean="0">
                <a:solidFill>
                  <a:schemeClr val="tx2"/>
                </a:solidFill>
              </a:rPr>
              <a:t>To provide guidance for the future by managing the changes affecting the profession in a proactive manner</a:t>
            </a:r>
          </a:p>
          <a:p>
            <a:r>
              <a:rPr lang="en-US" dirty="0" smtClean="0">
                <a:solidFill>
                  <a:schemeClr val="tx2"/>
                </a:solidFill>
              </a:rPr>
              <a:t>To provide support for students as they prepare to enter the workforce</a:t>
            </a:r>
          </a:p>
          <a:p>
            <a:r>
              <a:rPr lang="en-US" dirty="0" smtClean="0">
                <a:solidFill>
                  <a:schemeClr val="tx2"/>
                </a:solidFill>
              </a:rPr>
              <a:t>To manage an effective and efficient organization that enables high performance</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Membership Benefits</a:t>
            </a:r>
            <a:endParaRPr lang="en-US" dirty="0"/>
          </a:p>
        </p:txBody>
      </p:sp>
      <p:sp>
        <p:nvSpPr>
          <p:cNvPr id="3" name="Content Placeholder 2"/>
          <p:cNvSpPr>
            <a:spLocks noGrp="1"/>
          </p:cNvSpPr>
          <p:nvPr>
            <p:ph idx="1"/>
          </p:nvPr>
        </p:nvSpPr>
        <p:spPr/>
        <p:txBody>
          <a:bodyPr/>
          <a:lstStyle/>
          <a:p>
            <a:r>
              <a:rPr lang="en-US" dirty="0" smtClean="0">
                <a:solidFill>
                  <a:schemeClr val="tx2"/>
                </a:solidFill>
              </a:rPr>
              <a:t>As members, you have the mutual support of other optometrists who, like you, want to practice optometry in an environment where the value of our work is recognized and fairly rewarded. </a:t>
            </a:r>
          </a:p>
          <a:p>
            <a:r>
              <a:rPr lang="en-US" dirty="0" smtClean="0">
                <a:solidFill>
                  <a:schemeClr val="tx2"/>
                </a:solidFill>
              </a:rPr>
              <a:t>You are served by a staff of full time professionals who go to work every day for the sole purpose of making things better for You, the optometrist.</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Leadership Interaction</a:t>
            </a:r>
            <a:endParaRPr lang="en-US" dirty="0"/>
          </a:p>
        </p:txBody>
      </p:sp>
      <p:sp>
        <p:nvSpPr>
          <p:cNvPr id="3" name="Content Placeholder 2"/>
          <p:cNvSpPr>
            <a:spLocks noGrp="1"/>
          </p:cNvSpPr>
          <p:nvPr>
            <p:ph idx="1"/>
          </p:nvPr>
        </p:nvSpPr>
        <p:spPr/>
        <p:txBody>
          <a:bodyPr/>
          <a:lstStyle/>
          <a:p>
            <a:r>
              <a:rPr lang="en-US" dirty="0" smtClean="0">
                <a:solidFill>
                  <a:schemeClr val="tx2"/>
                </a:solidFill>
              </a:rPr>
              <a:t>CAO facilitates the ongoing exchange of information and ideas among the provincial associations in their local battles to protect and develop the profession of optometry</a:t>
            </a:r>
          </a:p>
          <a:p>
            <a:r>
              <a:rPr lang="en-US" dirty="0" smtClean="0">
                <a:solidFill>
                  <a:schemeClr val="tx2"/>
                </a:solidFill>
              </a:rPr>
              <a:t>OLF – annual symposium of provincial colleges and associations, optometry schools and national committees</a:t>
            </a:r>
          </a:p>
          <a:p>
            <a:r>
              <a:rPr lang="en-US" dirty="0" smtClean="0">
                <a:solidFill>
                  <a:schemeClr val="tx2"/>
                </a:solidFill>
              </a:rPr>
              <a:t>CAO Biennial Congress – national meeting open to all ODs and optometry students (coming next to Fredericton 2015)</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Membership Communication</a:t>
            </a:r>
            <a:endParaRPr lang="en-US" dirty="0"/>
          </a:p>
        </p:txBody>
      </p:sp>
      <p:sp>
        <p:nvSpPr>
          <p:cNvPr id="3" name="Content Placeholder 2"/>
          <p:cNvSpPr>
            <a:spLocks noGrp="1"/>
          </p:cNvSpPr>
          <p:nvPr>
            <p:ph idx="1"/>
          </p:nvPr>
        </p:nvSpPr>
        <p:spPr/>
        <p:txBody>
          <a:bodyPr/>
          <a:lstStyle/>
          <a:p>
            <a:r>
              <a:rPr lang="en-US" dirty="0" smtClean="0">
                <a:solidFill>
                  <a:schemeClr val="tx2"/>
                </a:solidFill>
              </a:rPr>
              <a:t>Canadian Journal of Optometry is published quarterly</a:t>
            </a:r>
          </a:p>
          <a:p>
            <a:r>
              <a:rPr lang="en-US" dirty="0" smtClean="0">
                <a:solidFill>
                  <a:schemeClr val="tx2"/>
                </a:solidFill>
              </a:rPr>
              <a:t>“In Touch” is a monthly </a:t>
            </a:r>
            <a:r>
              <a:rPr lang="en-US" dirty="0" err="1" smtClean="0">
                <a:solidFill>
                  <a:schemeClr val="tx2"/>
                </a:solidFill>
              </a:rPr>
              <a:t>eNewsletter</a:t>
            </a:r>
            <a:r>
              <a:rPr lang="en-US" dirty="0" smtClean="0">
                <a:solidFill>
                  <a:schemeClr val="tx2"/>
                </a:solidFill>
              </a:rPr>
              <a:t> that keeps members up to date about current news and issues affecting optometry</a:t>
            </a:r>
          </a:p>
          <a:p>
            <a:r>
              <a:rPr lang="en-US" dirty="0" err="1" smtClean="0">
                <a:solidFill>
                  <a:schemeClr val="tx2"/>
                </a:solidFill>
              </a:rPr>
              <a:t>eBlasts</a:t>
            </a:r>
            <a:r>
              <a:rPr lang="en-US" dirty="0" smtClean="0">
                <a:solidFill>
                  <a:schemeClr val="tx2"/>
                </a:solidFill>
              </a:rPr>
              <a:t> are sent out as needed if there are issues of an urgent nature that are relevant to practicing optometrists.</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Preferred Rates 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Malpractice, health and life insurance</a:t>
            </a:r>
          </a:p>
          <a:p>
            <a:r>
              <a:rPr lang="en-US" dirty="0" smtClean="0">
                <a:solidFill>
                  <a:schemeClr val="tx2"/>
                </a:solidFill>
              </a:rPr>
              <a:t>Car rentals and hotels</a:t>
            </a:r>
          </a:p>
          <a:p>
            <a:r>
              <a:rPr lang="en-US" dirty="0" smtClean="0">
                <a:solidFill>
                  <a:schemeClr val="tx2"/>
                </a:solidFill>
              </a:rPr>
              <a:t>Merchant credit card services</a:t>
            </a:r>
          </a:p>
          <a:p>
            <a:r>
              <a:rPr lang="en-US" dirty="0" smtClean="0">
                <a:solidFill>
                  <a:schemeClr val="tx2"/>
                </a:solidFill>
              </a:rPr>
              <a:t>Private labeled frame and lens programs</a:t>
            </a:r>
          </a:p>
          <a:p>
            <a:r>
              <a:rPr lang="en-US" dirty="0" smtClean="0">
                <a:solidFill>
                  <a:schemeClr val="tx2"/>
                </a:solidFill>
              </a:rPr>
              <a:t>Waiting room patient/news services</a:t>
            </a:r>
          </a:p>
          <a:p>
            <a:r>
              <a:rPr lang="en-US" dirty="0" smtClean="0">
                <a:solidFill>
                  <a:schemeClr val="tx2"/>
                </a:solidFill>
              </a:rPr>
              <a:t>Telephone “on hold” and practice newsletter services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National Political Action</a:t>
            </a:r>
            <a:endParaRPr lang="en-US" dirty="0"/>
          </a:p>
        </p:txBody>
      </p:sp>
      <p:sp>
        <p:nvSpPr>
          <p:cNvPr id="3" name="Content Placeholder 2"/>
          <p:cNvSpPr>
            <a:spLocks noGrp="1"/>
          </p:cNvSpPr>
          <p:nvPr>
            <p:ph idx="1"/>
          </p:nvPr>
        </p:nvSpPr>
        <p:spPr/>
        <p:txBody>
          <a:bodyPr/>
          <a:lstStyle/>
          <a:p>
            <a:r>
              <a:rPr lang="en-US" dirty="0" smtClean="0">
                <a:solidFill>
                  <a:schemeClr val="tx2"/>
                </a:solidFill>
              </a:rPr>
              <a:t>CAO monitors the House of Commons and the Federal Ministry of Health and advocates for YOU whenever legislation or government policy has the potential to benefit or harm your ability to practice optometry in a rewarding manner</a:t>
            </a:r>
          </a:p>
          <a:p>
            <a:r>
              <a:rPr lang="en-US" dirty="0" smtClean="0">
                <a:solidFill>
                  <a:schemeClr val="tx2"/>
                </a:solidFill>
              </a:rPr>
              <a:t>CAO has a government relations person on staff</a:t>
            </a:r>
          </a:p>
          <a:p>
            <a:r>
              <a:rPr lang="en-US" dirty="0" smtClean="0">
                <a:solidFill>
                  <a:schemeClr val="tx2"/>
                </a:solidFill>
              </a:rPr>
              <a:t>CAO initiated and successfully advocated for passage of Bill C-313 which now regulates non-Rx contact lenses</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Education for ODs and Staff</a:t>
            </a:r>
            <a:endParaRPr lang="en-US" dirty="0"/>
          </a:p>
        </p:txBody>
      </p:sp>
      <p:sp>
        <p:nvSpPr>
          <p:cNvPr id="3" name="Content Placeholder 2"/>
          <p:cNvSpPr>
            <a:spLocks noGrp="1"/>
          </p:cNvSpPr>
          <p:nvPr>
            <p:ph idx="1"/>
          </p:nvPr>
        </p:nvSpPr>
        <p:spPr/>
        <p:txBody>
          <a:bodyPr/>
          <a:lstStyle/>
          <a:p>
            <a:r>
              <a:rPr lang="en-US" dirty="0" smtClean="0">
                <a:solidFill>
                  <a:schemeClr val="tx2"/>
                </a:solidFill>
              </a:rPr>
              <a:t>CAO hosts an extensive Optometric Continuing Education Program in conjunction with its Biennial Congress</a:t>
            </a:r>
          </a:p>
          <a:p>
            <a:r>
              <a:rPr lang="en-US" dirty="0" smtClean="0">
                <a:solidFill>
                  <a:schemeClr val="tx2"/>
                </a:solidFill>
              </a:rPr>
              <a:t>Administers a national distance education program with a “hands on” component to train certified optometric assistants. Graduates may use the designation CCOA (Certified Canadian Optometric Assistant) after their names.</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National Public Education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NPEC, a committee of CAO, administers a national public education campaign designed to raise public awareness about the value of receiving regular eye care from an optometrist, throughout life</a:t>
            </a:r>
          </a:p>
          <a:p>
            <a:r>
              <a:rPr lang="en-US" dirty="0" smtClean="0">
                <a:solidFill>
                  <a:schemeClr val="tx2"/>
                </a:solidFill>
              </a:rPr>
              <a:t>Message is delivered via a variety of social media vehicles, radio, television and print</a:t>
            </a:r>
          </a:p>
          <a:p>
            <a:r>
              <a:rPr lang="en-US" dirty="0" smtClean="0">
                <a:solidFill>
                  <a:schemeClr val="tx2"/>
                </a:solidFill>
              </a:rPr>
              <a:t>Portion of the campaign resources are reserved for use by provincial associations to address local needs and markets</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Campaign</a:t>
            </a:r>
            <a:endParaRPr lang="en-US" dirty="0"/>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48680" y="-891480"/>
            <a:ext cx="11881320" cy="8064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solidFill>
                  <a:schemeClr val="tx2"/>
                </a:solidFill>
              </a:rPr>
              <a:t>Role of Regulatory College</a:t>
            </a:r>
          </a:p>
          <a:p>
            <a:r>
              <a:rPr lang="en-US" dirty="0" smtClean="0">
                <a:solidFill>
                  <a:schemeClr val="tx2"/>
                </a:solidFill>
              </a:rPr>
              <a:t>Role of Professional Association</a:t>
            </a:r>
          </a:p>
          <a:p>
            <a:r>
              <a:rPr lang="en-US" dirty="0" smtClean="0">
                <a:solidFill>
                  <a:schemeClr val="tx2"/>
                </a:solidFill>
              </a:rPr>
              <a:t>Cross Canada Checkup</a:t>
            </a:r>
          </a:p>
          <a:p>
            <a:r>
              <a:rPr lang="en-US" dirty="0" smtClean="0">
                <a:solidFill>
                  <a:schemeClr val="tx2"/>
                </a:solidFill>
              </a:rPr>
              <a:t>Contact Information</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Buying &amp; Selling, Getting Hired</a:t>
            </a:r>
            <a:endParaRPr lang="en-US" dirty="0"/>
          </a:p>
        </p:txBody>
      </p:sp>
      <p:sp>
        <p:nvSpPr>
          <p:cNvPr id="3" name="Content Placeholder 2"/>
          <p:cNvSpPr>
            <a:spLocks noGrp="1"/>
          </p:cNvSpPr>
          <p:nvPr>
            <p:ph idx="1"/>
          </p:nvPr>
        </p:nvSpPr>
        <p:spPr/>
        <p:txBody>
          <a:bodyPr/>
          <a:lstStyle/>
          <a:p>
            <a:r>
              <a:rPr lang="en-US" dirty="0" smtClean="0">
                <a:solidFill>
                  <a:schemeClr val="tx2"/>
                </a:solidFill>
              </a:rPr>
              <a:t>Inside the “Members Only” section of the CAO web-site you will classified ads for potential job opportunities</a:t>
            </a:r>
          </a:p>
          <a:p>
            <a:r>
              <a:rPr lang="en-US" dirty="0" smtClean="0">
                <a:solidFill>
                  <a:schemeClr val="tx2"/>
                </a:solidFill>
              </a:rPr>
              <a:t>CAO web-site provides unbiased advice from experts on how you should evaluate a practice before you decide to “buy in”.</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Public Education Resources</a:t>
            </a:r>
            <a:endParaRPr lang="en-US" dirty="0"/>
          </a:p>
        </p:txBody>
      </p:sp>
      <p:sp>
        <p:nvSpPr>
          <p:cNvPr id="3" name="Content Placeholder 2"/>
          <p:cNvSpPr>
            <a:spLocks noGrp="1"/>
          </p:cNvSpPr>
          <p:nvPr>
            <p:ph idx="1"/>
          </p:nvPr>
        </p:nvSpPr>
        <p:spPr/>
        <p:txBody>
          <a:bodyPr/>
          <a:lstStyle/>
          <a:p>
            <a:r>
              <a:rPr lang="en-US" dirty="0" smtClean="0">
                <a:solidFill>
                  <a:schemeClr val="tx2"/>
                </a:solidFill>
              </a:rPr>
              <a:t>Variety of “in office” patient information pamphlets</a:t>
            </a:r>
          </a:p>
          <a:p>
            <a:r>
              <a:rPr lang="en-US" dirty="0" smtClean="0">
                <a:solidFill>
                  <a:schemeClr val="tx2"/>
                </a:solidFill>
              </a:rPr>
              <a:t>Free “print ready” ad mattes and public service announcements that you can personalize and use locally to help build your practice</a:t>
            </a:r>
          </a:p>
          <a:p>
            <a:r>
              <a:rPr lang="en-US" dirty="0" smtClean="0">
                <a:solidFill>
                  <a:schemeClr val="tx2"/>
                </a:solidFill>
              </a:rPr>
              <a:t>Free </a:t>
            </a:r>
            <a:r>
              <a:rPr lang="en-US" dirty="0" err="1" smtClean="0">
                <a:solidFill>
                  <a:schemeClr val="tx2"/>
                </a:solidFill>
              </a:rPr>
              <a:t>Powerpoint</a:t>
            </a:r>
            <a:r>
              <a:rPr lang="en-US" dirty="0" smtClean="0">
                <a:solidFill>
                  <a:schemeClr val="tx2"/>
                </a:solidFill>
              </a:rPr>
              <a:t> presentations on a number of topics that you can download and use when you make a presentation in your local area</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CAO Biennial Congress</a:t>
            </a: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rPr>
              <a:t>Largest gathering of optometrists in Canada</a:t>
            </a:r>
          </a:p>
          <a:p>
            <a:r>
              <a:rPr lang="en-US" dirty="0" smtClean="0">
                <a:solidFill>
                  <a:schemeClr val="tx2"/>
                </a:solidFill>
              </a:rPr>
              <a:t>Top notch continuing education and large trade show</a:t>
            </a:r>
          </a:p>
          <a:p>
            <a:r>
              <a:rPr lang="en-US" dirty="0" smtClean="0">
                <a:solidFill>
                  <a:schemeClr val="tx2"/>
                </a:solidFill>
              </a:rPr>
              <a:t>Great social events – opportunities for class reunions</a:t>
            </a:r>
          </a:p>
          <a:p>
            <a:r>
              <a:rPr lang="en-US" dirty="0" smtClean="0">
                <a:solidFill>
                  <a:schemeClr val="tx2"/>
                </a:solidFill>
              </a:rPr>
              <a:t>Event is mostly sponsored by industry partners. Attending optometrists only pay a fraction of true cost of the event</a:t>
            </a:r>
          </a:p>
          <a:p>
            <a:r>
              <a:rPr lang="en-US" dirty="0" smtClean="0">
                <a:solidFill>
                  <a:schemeClr val="tx2"/>
                </a:solidFill>
              </a:rPr>
              <a:t>Only open to CAO members and “free” for optometry students</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Control of Your Future</a:t>
            </a:r>
            <a:endParaRPr lang="en-US" dirty="0"/>
          </a:p>
        </p:txBody>
      </p:sp>
      <p:sp>
        <p:nvSpPr>
          <p:cNvPr id="3" name="Content Placeholder 2"/>
          <p:cNvSpPr>
            <a:spLocks noGrp="1"/>
          </p:cNvSpPr>
          <p:nvPr>
            <p:ph idx="1"/>
          </p:nvPr>
        </p:nvSpPr>
        <p:spPr/>
        <p:txBody>
          <a:bodyPr/>
          <a:lstStyle/>
          <a:p>
            <a:r>
              <a:rPr lang="en-US" dirty="0" smtClean="0">
                <a:solidFill>
                  <a:schemeClr val="tx2"/>
                </a:solidFill>
              </a:rPr>
              <a:t>Volunteer some of your time either in your provincial association or regulatory body (College)</a:t>
            </a:r>
          </a:p>
          <a:p>
            <a:r>
              <a:rPr lang="en-US" dirty="0" smtClean="0">
                <a:solidFill>
                  <a:schemeClr val="tx2"/>
                </a:solidFill>
              </a:rPr>
              <a:t>Attend your annual provincial association meetings to learn from your peers and to share your ideas, concerns and insights</a:t>
            </a:r>
          </a:p>
          <a:p>
            <a:r>
              <a:rPr lang="en-US" dirty="0" smtClean="0">
                <a:solidFill>
                  <a:schemeClr val="tx2"/>
                </a:solidFill>
              </a:rPr>
              <a:t>Do whatever it takes to shape your own future, or others from outside the profession will shape it for you.</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Canada Checkup</a:t>
            </a:r>
            <a:endParaRPr lang="en-US" dirty="0"/>
          </a:p>
        </p:txBody>
      </p:sp>
      <p:pic>
        <p:nvPicPr>
          <p:cNvPr id="4" name="Picture 2" descr="C:\Users\Default.Default-PC\Documents\2013\CAO\Canada.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907704" y="2060848"/>
            <a:ext cx="5616624" cy="359264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Population/OD by Province</a:t>
            </a:r>
            <a:endParaRPr lang="en-US" dirty="0"/>
          </a:p>
        </p:txBody>
      </p:sp>
      <p:graphicFrame>
        <p:nvGraphicFramePr>
          <p:cNvPr id="4" name="Content Placeholder 3"/>
          <p:cNvGraphicFramePr>
            <a:graphicFrameLocks noGrp="1"/>
          </p:cNvGraphicFramePr>
          <p:nvPr>
            <p:ph idx="1"/>
          </p:nvPr>
        </p:nvGraphicFramePr>
        <p:xfrm>
          <a:off x="755576" y="1628800"/>
          <a:ext cx="7662864" cy="4023360"/>
        </p:xfrm>
        <a:graphic>
          <a:graphicData uri="http://schemas.openxmlformats.org/drawingml/2006/table">
            <a:tbl>
              <a:tblPr firstRow="1" bandRow="1">
                <a:tableStyleId>{5C22544A-7EE6-4342-B048-85BDC9FD1C3A}</a:tableStyleId>
              </a:tblPr>
              <a:tblGrid>
                <a:gridCol w="1915716"/>
                <a:gridCol w="1915716"/>
                <a:gridCol w="1915716"/>
                <a:gridCol w="1915716"/>
              </a:tblGrid>
              <a:tr h="353494">
                <a:tc>
                  <a:txBody>
                    <a:bodyPr/>
                    <a:lstStyle/>
                    <a:p>
                      <a:pPr algn="ctr"/>
                      <a:r>
                        <a:rPr lang="en-US" dirty="0" smtClean="0"/>
                        <a:t>Province</a:t>
                      </a:r>
                      <a:endParaRPr lang="en-US" dirty="0"/>
                    </a:p>
                  </a:txBody>
                  <a:tcPr/>
                </a:tc>
                <a:tc>
                  <a:txBody>
                    <a:bodyPr/>
                    <a:lstStyle/>
                    <a:p>
                      <a:pPr algn="ctr"/>
                      <a:r>
                        <a:rPr lang="en-US" dirty="0" smtClean="0"/>
                        <a:t>Population</a:t>
                      </a:r>
                      <a:endParaRPr lang="en-US" dirty="0"/>
                    </a:p>
                  </a:txBody>
                  <a:tcPr/>
                </a:tc>
                <a:tc>
                  <a:txBody>
                    <a:bodyPr/>
                    <a:lstStyle/>
                    <a:p>
                      <a:pPr algn="ctr"/>
                      <a:r>
                        <a:rPr lang="en-US" dirty="0" smtClean="0"/>
                        <a:t>Practicing ODs</a:t>
                      </a:r>
                      <a:r>
                        <a:rPr lang="en-US" baseline="0" dirty="0" smtClean="0"/>
                        <a:t> </a:t>
                      </a:r>
                      <a:endParaRPr lang="en-US" dirty="0"/>
                    </a:p>
                  </a:txBody>
                  <a:tcPr/>
                </a:tc>
                <a:tc>
                  <a:txBody>
                    <a:bodyPr/>
                    <a:lstStyle/>
                    <a:p>
                      <a:pPr algn="ctr"/>
                      <a:r>
                        <a:rPr lang="en-US" dirty="0" smtClean="0"/>
                        <a:t>Population/OD</a:t>
                      </a:r>
                      <a:endParaRPr lang="en-US" dirty="0"/>
                    </a:p>
                  </a:txBody>
                  <a:tcPr/>
                </a:tc>
              </a:tr>
              <a:tr h="353494">
                <a:tc>
                  <a:txBody>
                    <a:bodyPr/>
                    <a:lstStyle/>
                    <a:p>
                      <a:pPr algn="ctr"/>
                      <a:r>
                        <a:rPr lang="en-US" dirty="0" smtClean="0"/>
                        <a:t>NL*</a:t>
                      </a:r>
                      <a:endParaRPr lang="en-US" dirty="0"/>
                    </a:p>
                  </a:txBody>
                  <a:tcPr/>
                </a:tc>
                <a:tc>
                  <a:txBody>
                    <a:bodyPr/>
                    <a:lstStyle/>
                    <a:p>
                      <a:pPr algn="ctr"/>
                      <a:r>
                        <a:rPr lang="en-US" dirty="0" smtClean="0"/>
                        <a:t>527,464</a:t>
                      </a:r>
                      <a:endParaRPr lang="en-US" dirty="0"/>
                    </a:p>
                  </a:txBody>
                  <a:tcPr/>
                </a:tc>
                <a:tc>
                  <a:txBody>
                    <a:bodyPr/>
                    <a:lstStyle/>
                    <a:p>
                      <a:pPr algn="ctr"/>
                      <a:r>
                        <a:rPr lang="en-US" dirty="0" smtClean="0"/>
                        <a:t>55</a:t>
                      </a:r>
                      <a:endParaRPr lang="en-US" dirty="0"/>
                    </a:p>
                  </a:txBody>
                  <a:tcPr/>
                </a:tc>
                <a:tc>
                  <a:txBody>
                    <a:bodyPr/>
                    <a:lstStyle/>
                    <a:p>
                      <a:pPr algn="ctr"/>
                      <a:r>
                        <a:rPr lang="en-US" dirty="0" smtClean="0"/>
                        <a:t>9,590</a:t>
                      </a:r>
                      <a:endParaRPr lang="en-US" dirty="0"/>
                    </a:p>
                  </a:txBody>
                  <a:tcPr/>
                </a:tc>
              </a:tr>
              <a:tr h="353494">
                <a:tc>
                  <a:txBody>
                    <a:bodyPr/>
                    <a:lstStyle/>
                    <a:p>
                      <a:pPr algn="ctr"/>
                      <a:r>
                        <a:rPr lang="en-US" dirty="0" smtClean="0"/>
                        <a:t>PE*</a:t>
                      </a:r>
                      <a:endParaRPr lang="en-US" dirty="0"/>
                    </a:p>
                  </a:txBody>
                  <a:tcPr/>
                </a:tc>
                <a:tc>
                  <a:txBody>
                    <a:bodyPr/>
                    <a:lstStyle/>
                    <a:p>
                      <a:pPr algn="ctr"/>
                      <a:r>
                        <a:rPr lang="en-US" dirty="0" smtClean="0"/>
                        <a:t>145,295</a:t>
                      </a:r>
                      <a:endParaRPr lang="en-US" dirty="0"/>
                    </a:p>
                  </a:txBody>
                  <a:tcPr/>
                </a:tc>
                <a:tc>
                  <a:txBody>
                    <a:bodyPr/>
                    <a:lstStyle/>
                    <a:p>
                      <a:pPr algn="ctr"/>
                      <a:r>
                        <a:rPr lang="en-US" dirty="0" smtClean="0"/>
                        <a:t>20</a:t>
                      </a:r>
                      <a:endParaRPr lang="en-US" dirty="0"/>
                    </a:p>
                  </a:txBody>
                  <a:tcPr/>
                </a:tc>
                <a:tc>
                  <a:txBody>
                    <a:bodyPr/>
                    <a:lstStyle/>
                    <a:p>
                      <a:pPr algn="ctr"/>
                      <a:r>
                        <a:rPr lang="en-US" dirty="0" smtClean="0"/>
                        <a:t>7,265</a:t>
                      </a:r>
                      <a:endParaRPr lang="en-US" dirty="0"/>
                    </a:p>
                  </a:txBody>
                  <a:tcPr/>
                </a:tc>
              </a:tr>
              <a:tr h="353494">
                <a:tc>
                  <a:txBody>
                    <a:bodyPr/>
                    <a:lstStyle/>
                    <a:p>
                      <a:pPr algn="ctr"/>
                      <a:r>
                        <a:rPr lang="en-US" dirty="0" smtClean="0"/>
                        <a:t>NS</a:t>
                      </a:r>
                      <a:endParaRPr lang="en-US" dirty="0"/>
                    </a:p>
                  </a:txBody>
                  <a:tcPr/>
                </a:tc>
                <a:tc>
                  <a:txBody>
                    <a:bodyPr/>
                    <a:lstStyle/>
                    <a:p>
                      <a:pPr algn="ctr"/>
                      <a:r>
                        <a:rPr lang="en-US" dirty="0" smtClean="0"/>
                        <a:t>940,567</a:t>
                      </a:r>
                      <a:endParaRPr lang="en-US" dirty="0"/>
                    </a:p>
                  </a:txBody>
                  <a:tcPr/>
                </a:tc>
                <a:tc>
                  <a:txBody>
                    <a:bodyPr/>
                    <a:lstStyle/>
                    <a:p>
                      <a:pPr algn="ctr"/>
                      <a:r>
                        <a:rPr lang="en-US" dirty="0" smtClean="0"/>
                        <a:t>118</a:t>
                      </a:r>
                      <a:endParaRPr lang="en-US" dirty="0"/>
                    </a:p>
                  </a:txBody>
                  <a:tcPr/>
                </a:tc>
                <a:tc>
                  <a:txBody>
                    <a:bodyPr/>
                    <a:lstStyle/>
                    <a:p>
                      <a:pPr algn="ctr"/>
                      <a:r>
                        <a:rPr lang="en-US" dirty="0" smtClean="0"/>
                        <a:t>7,971</a:t>
                      </a:r>
                      <a:endParaRPr lang="en-US" dirty="0"/>
                    </a:p>
                  </a:txBody>
                  <a:tcPr/>
                </a:tc>
              </a:tr>
              <a:tr h="353494">
                <a:tc>
                  <a:txBody>
                    <a:bodyPr/>
                    <a:lstStyle/>
                    <a:p>
                      <a:pPr algn="ctr"/>
                      <a:r>
                        <a:rPr lang="en-US" dirty="0" smtClean="0"/>
                        <a:t>NB</a:t>
                      </a:r>
                      <a:endParaRPr lang="en-US" dirty="0"/>
                    </a:p>
                  </a:txBody>
                  <a:tcPr/>
                </a:tc>
                <a:tc>
                  <a:txBody>
                    <a:bodyPr/>
                    <a:lstStyle/>
                    <a:p>
                      <a:pPr algn="ctr"/>
                      <a:r>
                        <a:rPr lang="en-US" dirty="0" smtClean="0"/>
                        <a:t>755,710</a:t>
                      </a:r>
                      <a:endParaRPr lang="en-US" dirty="0"/>
                    </a:p>
                  </a:txBody>
                  <a:tcPr/>
                </a:tc>
                <a:tc>
                  <a:txBody>
                    <a:bodyPr/>
                    <a:lstStyle/>
                    <a:p>
                      <a:pPr algn="ctr"/>
                      <a:r>
                        <a:rPr lang="en-US" dirty="0" smtClean="0"/>
                        <a:t>121</a:t>
                      </a:r>
                      <a:endParaRPr lang="en-US" dirty="0"/>
                    </a:p>
                  </a:txBody>
                  <a:tcPr/>
                </a:tc>
                <a:tc>
                  <a:txBody>
                    <a:bodyPr/>
                    <a:lstStyle/>
                    <a:p>
                      <a:pPr algn="ctr"/>
                      <a:r>
                        <a:rPr lang="en-US" dirty="0" smtClean="0"/>
                        <a:t>6,245</a:t>
                      </a:r>
                      <a:endParaRPr lang="en-US" dirty="0"/>
                    </a:p>
                  </a:txBody>
                  <a:tcPr/>
                </a:tc>
              </a:tr>
              <a:tr h="353494">
                <a:tc>
                  <a:txBody>
                    <a:bodyPr/>
                    <a:lstStyle/>
                    <a:p>
                      <a:pPr algn="ctr"/>
                      <a:r>
                        <a:rPr lang="en-US" dirty="0" smtClean="0"/>
                        <a:t>QC</a:t>
                      </a:r>
                      <a:endParaRPr lang="en-US" dirty="0"/>
                    </a:p>
                  </a:txBody>
                  <a:tcPr/>
                </a:tc>
                <a:tc>
                  <a:txBody>
                    <a:bodyPr/>
                    <a:lstStyle/>
                    <a:p>
                      <a:pPr algn="ctr"/>
                      <a:r>
                        <a:rPr lang="en-US" dirty="0" smtClean="0"/>
                        <a:t>8,174,510</a:t>
                      </a:r>
                      <a:endParaRPr lang="en-US" dirty="0"/>
                    </a:p>
                  </a:txBody>
                  <a:tcPr/>
                </a:tc>
                <a:tc>
                  <a:txBody>
                    <a:bodyPr/>
                    <a:lstStyle/>
                    <a:p>
                      <a:pPr algn="ctr"/>
                      <a:r>
                        <a:rPr lang="en-US" dirty="0" smtClean="0"/>
                        <a:t>1,449</a:t>
                      </a:r>
                      <a:endParaRPr lang="en-US" dirty="0"/>
                    </a:p>
                  </a:txBody>
                  <a:tcPr/>
                </a:tc>
                <a:tc>
                  <a:txBody>
                    <a:bodyPr/>
                    <a:lstStyle/>
                    <a:p>
                      <a:pPr algn="ctr"/>
                      <a:r>
                        <a:rPr lang="en-US" dirty="0" smtClean="0"/>
                        <a:t>5,641</a:t>
                      </a:r>
                      <a:endParaRPr lang="en-US" dirty="0"/>
                    </a:p>
                  </a:txBody>
                  <a:tcPr/>
                </a:tc>
              </a:tr>
              <a:tr h="353494">
                <a:tc>
                  <a:txBody>
                    <a:bodyPr/>
                    <a:lstStyle/>
                    <a:p>
                      <a:pPr algn="ctr"/>
                      <a:r>
                        <a:rPr lang="en-US" dirty="0" smtClean="0"/>
                        <a:t>ON</a:t>
                      </a:r>
                      <a:endParaRPr lang="en-US" dirty="0"/>
                    </a:p>
                  </a:txBody>
                  <a:tcPr/>
                </a:tc>
                <a:tc>
                  <a:txBody>
                    <a:bodyPr/>
                    <a:lstStyle/>
                    <a:p>
                      <a:pPr algn="ctr"/>
                      <a:r>
                        <a:rPr lang="en-US" dirty="0" smtClean="0"/>
                        <a:t>13,585,887</a:t>
                      </a:r>
                      <a:endParaRPr lang="en-US" dirty="0"/>
                    </a:p>
                  </a:txBody>
                  <a:tcPr/>
                </a:tc>
                <a:tc>
                  <a:txBody>
                    <a:bodyPr/>
                    <a:lstStyle/>
                    <a:p>
                      <a:pPr algn="ctr"/>
                      <a:r>
                        <a:rPr lang="en-US" dirty="0" smtClean="0"/>
                        <a:t>2,049</a:t>
                      </a:r>
                      <a:endParaRPr lang="en-US" dirty="0"/>
                    </a:p>
                  </a:txBody>
                  <a:tcPr/>
                </a:tc>
                <a:tc>
                  <a:txBody>
                    <a:bodyPr/>
                    <a:lstStyle/>
                    <a:p>
                      <a:pPr algn="ctr"/>
                      <a:r>
                        <a:rPr lang="en-US" dirty="0" smtClean="0"/>
                        <a:t>6,630</a:t>
                      </a:r>
                      <a:endParaRPr lang="en-US" dirty="0"/>
                    </a:p>
                  </a:txBody>
                  <a:tcPr/>
                </a:tc>
              </a:tr>
              <a:tr h="353494">
                <a:tc>
                  <a:txBody>
                    <a:bodyPr/>
                    <a:lstStyle/>
                    <a:p>
                      <a:pPr algn="ctr"/>
                      <a:r>
                        <a:rPr lang="en-US" dirty="0" smtClean="0"/>
                        <a:t>MB*</a:t>
                      </a:r>
                      <a:endParaRPr lang="en-US" dirty="0"/>
                    </a:p>
                  </a:txBody>
                  <a:tcPr/>
                </a:tc>
                <a:tc>
                  <a:txBody>
                    <a:bodyPr/>
                    <a:lstStyle/>
                    <a:p>
                      <a:pPr algn="ctr"/>
                      <a:r>
                        <a:rPr lang="en-US" dirty="0" smtClean="0"/>
                        <a:t>1,268,915</a:t>
                      </a:r>
                      <a:endParaRPr lang="en-US" dirty="0"/>
                    </a:p>
                  </a:txBody>
                  <a:tcPr/>
                </a:tc>
                <a:tc>
                  <a:txBody>
                    <a:bodyPr/>
                    <a:lstStyle/>
                    <a:p>
                      <a:pPr algn="ctr"/>
                      <a:r>
                        <a:rPr lang="en-US" dirty="0" smtClean="0"/>
                        <a:t>145</a:t>
                      </a:r>
                      <a:endParaRPr lang="en-US" dirty="0"/>
                    </a:p>
                  </a:txBody>
                  <a:tcPr/>
                </a:tc>
                <a:tc>
                  <a:txBody>
                    <a:bodyPr/>
                    <a:lstStyle/>
                    <a:p>
                      <a:pPr algn="ctr"/>
                      <a:r>
                        <a:rPr lang="en-US" dirty="0" smtClean="0"/>
                        <a:t>8,751</a:t>
                      </a:r>
                      <a:endParaRPr lang="en-US" dirty="0"/>
                    </a:p>
                  </a:txBody>
                  <a:tcPr/>
                </a:tc>
              </a:tr>
              <a:tr h="353494">
                <a:tc>
                  <a:txBody>
                    <a:bodyPr/>
                    <a:lstStyle/>
                    <a:p>
                      <a:pPr algn="ctr"/>
                      <a:r>
                        <a:rPr lang="en-US" dirty="0" smtClean="0"/>
                        <a:t>SK</a:t>
                      </a:r>
                      <a:endParaRPr lang="en-US" dirty="0"/>
                    </a:p>
                  </a:txBody>
                  <a:tcPr/>
                </a:tc>
                <a:tc>
                  <a:txBody>
                    <a:bodyPr/>
                    <a:lstStyle/>
                    <a:p>
                      <a:pPr algn="ctr"/>
                      <a:r>
                        <a:rPr lang="en-US" dirty="0" smtClean="0"/>
                        <a:t>1,114,170</a:t>
                      </a:r>
                      <a:endParaRPr lang="en-US" dirty="0"/>
                    </a:p>
                  </a:txBody>
                  <a:tcPr/>
                </a:tc>
                <a:tc>
                  <a:txBody>
                    <a:bodyPr/>
                    <a:lstStyle/>
                    <a:p>
                      <a:pPr algn="ctr"/>
                      <a:r>
                        <a:rPr lang="en-US" dirty="0" smtClean="0"/>
                        <a:t>156</a:t>
                      </a:r>
                      <a:endParaRPr lang="en-US" dirty="0"/>
                    </a:p>
                  </a:txBody>
                  <a:tcPr/>
                </a:tc>
                <a:tc>
                  <a:txBody>
                    <a:bodyPr/>
                    <a:lstStyle/>
                    <a:p>
                      <a:pPr algn="ctr"/>
                      <a:r>
                        <a:rPr lang="en-US" dirty="0" smtClean="0"/>
                        <a:t>7,142</a:t>
                      </a:r>
                      <a:endParaRPr lang="en-US" dirty="0"/>
                    </a:p>
                  </a:txBody>
                  <a:tcPr/>
                </a:tc>
              </a:tr>
              <a:tr h="353494">
                <a:tc>
                  <a:txBody>
                    <a:bodyPr/>
                    <a:lstStyle/>
                    <a:p>
                      <a:pPr algn="ctr"/>
                      <a:r>
                        <a:rPr lang="en-US" dirty="0" smtClean="0"/>
                        <a:t>AB</a:t>
                      </a:r>
                      <a:endParaRPr lang="en-US" dirty="0"/>
                    </a:p>
                  </a:txBody>
                  <a:tcPr/>
                </a:tc>
                <a:tc>
                  <a:txBody>
                    <a:bodyPr/>
                    <a:lstStyle/>
                    <a:p>
                      <a:pPr algn="ctr"/>
                      <a:r>
                        <a:rPr lang="en-US" dirty="0" smtClean="0"/>
                        <a:t>4,060,719</a:t>
                      </a:r>
                      <a:endParaRPr lang="en-US" dirty="0"/>
                    </a:p>
                  </a:txBody>
                  <a:tcPr/>
                </a:tc>
                <a:tc>
                  <a:txBody>
                    <a:bodyPr/>
                    <a:lstStyle/>
                    <a:p>
                      <a:pPr algn="ctr"/>
                      <a:r>
                        <a:rPr lang="en-US" dirty="0" smtClean="0"/>
                        <a:t>645</a:t>
                      </a:r>
                      <a:endParaRPr lang="en-US" dirty="0"/>
                    </a:p>
                  </a:txBody>
                  <a:tcPr/>
                </a:tc>
                <a:tc>
                  <a:txBody>
                    <a:bodyPr/>
                    <a:lstStyle/>
                    <a:p>
                      <a:pPr algn="ctr"/>
                      <a:r>
                        <a:rPr lang="en-US" dirty="0" smtClean="0"/>
                        <a:t>6,295</a:t>
                      </a:r>
                      <a:endParaRPr lang="en-US" dirty="0"/>
                    </a:p>
                  </a:txBody>
                  <a:tcPr/>
                </a:tc>
              </a:tr>
              <a:tr h="353494">
                <a:tc>
                  <a:txBody>
                    <a:bodyPr/>
                    <a:lstStyle/>
                    <a:p>
                      <a:pPr algn="ctr"/>
                      <a:r>
                        <a:rPr lang="en-US" dirty="0" smtClean="0"/>
                        <a:t>BC</a:t>
                      </a:r>
                      <a:endParaRPr lang="en-US" dirty="0"/>
                    </a:p>
                  </a:txBody>
                  <a:tcPr/>
                </a:tc>
                <a:tc>
                  <a:txBody>
                    <a:bodyPr/>
                    <a:lstStyle/>
                    <a:p>
                      <a:pPr algn="ctr"/>
                      <a:r>
                        <a:rPr lang="en-US" dirty="0" smtClean="0"/>
                        <a:t>4,603,375</a:t>
                      </a:r>
                      <a:endParaRPr lang="en-US" dirty="0"/>
                    </a:p>
                  </a:txBody>
                  <a:tcPr/>
                </a:tc>
                <a:tc>
                  <a:txBody>
                    <a:bodyPr/>
                    <a:lstStyle/>
                    <a:p>
                      <a:pPr algn="ctr"/>
                      <a:r>
                        <a:rPr lang="en-US" dirty="0" smtClean="0"/>
                        <a:t>637</a:t>
                      </a:r>
                      <a:endParaRPr lang="en-US" dirty="0"/>
                    </a:p>
                  </a:txBody>
                  <a:tcPr/>
                </a:tc>
                <a:tc>
                  <a:txBody>
                    <a:bodyPr/>
                    <a:lstStyle/>
                    <a:p>
                      <a:pPr algn="ctr"/>
                      <a:r>
                        <a:rPr lang="en-US" dirty="0" smtClean="0"/>
                        <a:t>7,231</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Scope of Treatment</a:t>
            </a:r>
            <a:endParaRPr lang="en-US" dirty="0"/>
          </a:p>
        </p:txBody>
      </p:sp>
      <p:graphicFrame>
        <p:nvGraphicFramePr>
          <p:cNvPr id="4" name="Content Placeholder 3"/>
          <p:cNvGraphicFramePr>
            <a:graphicFrameLocks noGrp="1"/>
          </p:cNvGraphicFramePr>
          <p:nvPr>
            <p:ph idx="1"/>
          </p:nvPr>
        </p:nvGraphicFramePr>
        <p:xfrm>
          <a:off x="755576" y="1628800"/>
          <a:ext cx="7662864" cy="4445000"/>
        </p:xfrm>
        <a:graphic>
          <a:graphicData uri="http://schemas.openxmlformats.org/drawingml/2006/table">
            <a:tbl>
              <a:tblPr firstRow="1" bandRow="1">
                <a:tableStyleId>{5C22544A-7EE6-4342-B048-85BDC9FD1C3A}</a:tableStyleId>
              </a:tblPr>
              <a:tblGrid>
                <a:gridCol w="807889"/>
                <a:gridCol w="1224136"/>
                <a:gridCol w="1656184"/>
                <a:gridCol w="1296144"/>
                <a:gridCol w="1944216"/>
                <a:gridCol w="734295"/>
              </a:tblGrid>
              <a:tr h="370840">
                <a:tc>
                  <a:txBody>
                    <a:bodyPr/>
                    <a:lstStyle/>
                    <a:p>
                      <a:endParaRPr lang="en-US" dirty="0"/>
                    </a:p>
                  </a:txBody>
                  <a:tcPr/>
                </a:tc>
                <a:tc gridSpan="5">
                  <a:txBody>
                    <a:bodyPr/>
                    <a:lstStyle/>
                    <a:p>
                      <a:pPr algn="ctr"/>
                      <a:r>
                        <a:rPr lang="en-US" dirty="0" smtClean="0"/>
                        <a:t>AUTHORITY</a:t>
                      </a:r>
                      <a:r>
                        <a:rPr lang="en-US" baseline="0" dirty="0" smtClean="0"/>
                        <a:t> TO TREAT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pPr algn="ctr"/>
                      <a:r>
                        <a:rPr lang="en-US" dirty="0" smtClean="0"/>
                        <a:t>Allergies</a:t>
                      </a:r>
                      <a:endParaRPr lang="en-US" dirty="0"/>
                    </a:p>
                  </a:txBody>
                  <a:tcPr/>
                </a:tc>
                <a:tc>
                  <a:txBody>
                    <a:bodyPr/>
                    <a:lstStyle/>
                    <a:p>
                      <a:pPr algn="ctr"/>
                      <a:r>
                        <a:rPr lang="en-US" dirty="0" smtClean="0"/>
                        <a:t>Infection</a:t>
                      </a:r>
                      <a:endParaRPr lang="en-US" dirty="0"/>
                    </a:p>
                  </a:txBody>
                  <a:tcPr/>
                </a:tc>
                <a:tc>
                  <a:txBody>
                    <a:bodyPr/>
                    <a:lstStyle/>
                    <a:p>
                      <a:pPr algn="ctr"/>
                      <a:r>
                        <a:rPr lang="en-US" dirty="0" err="1" smtClean="0"/>
                        <a:t>Inflamm’n</a:t>
                      </a:r>
                      <a:r>
                        <a:rPr lang="en-US" dirty="0" smtClean="0"/>
                        <a:t> </a:t>
                      </a:r>
                      <a:endParaRPr lang="en-US" dirty="0"/>
                    </a:p>
                  </a:txBody>
                  <a:tcPr/>
                </a:tc>
                <a:tc>
                  <a:txBody>
                    <a:bodyPr/>
                    <a:lstStyle/>
                    <a:p>
                      <a:pPr algn="ctr"/>
                      <a:r>
                        <a:rPr lang="en-US" dirty="0" smtClean="0"/>
                        <a:t>Glaucoma</a:t>
                      </a:r>
                    </a:p>
                  </a:txBody>
                  <a:tcPr/>
                </a:tc>
                <a:tc>
                  <a:txBody>
                    <a:bodyPr/>
                    <a:lstStyle/>
                    <a:p>
                      <a:pPr algn="ctr"/>
                      <a:r>
                        <a:rPr lang="en-US" dirty="0" smtClean="0"/>
                        <a:t>Pain</a:t>
                      </a:r>
                      <a:endParaRPr lang="en-US" dirty="0"/>
                    </a:p>
                  </a:txBody>
                  <a:tcPr/>
                </a:tc>
              </a:tr>
              <a:tr h="370840">
                <a:tc>
                  <a:txBody>
                    <a:bodyPr/>
                    <a:lstStyle/>
                    <a:p>
                      <a:pPr algn="ctr"/>
                      <a:r>
                        <a:rPr lang="en-US" dirty="0" smtClean="0"/>
                        <a:t>NL</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PEI</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NS</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NB</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O (CA)</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QC</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baseline="0" dirty="0" smtClean="0"/>
                        <a:t>T </a:t>
                      </a:r>
                      <a:r>
                        <a:rPr lang="en-US" dirty="0" smtClean="0"/>
                        <a:t>(co-man)</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ON</a:t>
                      </a:r>
                      <a:endParaRPr lang="en-US" dirty="0"/>
                    </a:p>
                  </a:txBody>
                  <a:tcPr/>
                </a:tc>
                <a:tc>
                  <a:txBody>
                    <a:bodyPr/>
                    <a:lstStyle/>
                    <a:p>
                      <a:pPr algn="ctr"/>
                      <a:r>
                        <a:rPr lang="en-US" dirty="0" smtClean="0"/>
                        <a:t>T</a:t>
                      </a:r>
                      <a:endParaRPr lang="en-US" dirty="0"/>
                    </a:p>
                  </a:txBody>
                  <a:tcPr/>
                </a:tc>
                <a:tc>
                  <a:txBody>
                    <a:bodyPr/>
                    <a:lstStyle/>
                    <a:p>
                      <a:pPr algn="ctr"/>
                      <a:r>
                        <a:rPr lang="en-US" dirty="0" smtClean="0"/>
                        <a:t>T/O</a:t>
                      </a:r>
                      <a:endParaRPr lang="en-US" dirty="0"/>
                    </a:p>
                  </a:txBody>
                  <a:tcPr/>
                </a:tc>
                <a:tc>
                  <a:txBody>
                    <a:bodyPr/>
                    <a:lstStyle/>
                    <a:p>
                      <a:pPr algn="ctr"/>
                      <a:r>
                        <a:rPr lang="en-US" dirty="0" smtClean="0"/>
                        <a:t>T</a:t>
                      </a:r>
                      <a:endParaRPr lang="en-US" dirty="0"/>
                    </a:p>
                  </a:txBody>
                  <a:tcPr/>
                </a:tc>
                <a:tc>
                  <a:txBody>
                    <a:bodyPr/>
                    <a:lstStyle/>
                    <a:p>
                      <a:pPr algn="ctr"/>
                      <a:r>
                        <a:rPr lang="en-US" dirty="0" smtClean="0"/>
                        <a:t>T    O (CA)</a:t>
                      </a:r>
                      <a:endParaRPr lang="en-US" dirty="0"/>
                    </a:p>
                  </a:txBody>
                  <a:tcPr/>
                </a:tc>
                <a:tc>
                  <a:txBody>
                    <a:bodyPr/>
                    <a:lstStyle/>
                    <a:p>
                      <a:pPr algn="ctr"/>
                      <a:r>
                        <a:rPr lang="en-US" dirty="0" smtClean="0"/>
                        <a:t>O</a:t>
                      </a:r>
                      <a:endParaRPr lang="en-US" dirty="0"/>
                    </a:p>
                  </a:txBody>
                  <a:tcPr/>
                </a:tc>
              </a:tr>
              <a:tr h="370840">
                <a:tc>
                  <a:txBody>
                    <a:bodyPr/>
                    <a:lstStyle/>
                    <a:p>
                      <a:pPr algn="ctr"/>
                      <a:r>
                        <a:rPr lang="en-US" dirty="0" smtClean="0"/>
                        <a:t>MB</a:t>
                      </a:r>
                      <a:endParaRPr lang="en-US" dirty="0"/>
                    </a:p>
                  </a:txBody>
                  <a:tcPr/>
                </a:tc>
                <a:tc>
                  <a:txBody>
                    <a:bodyPr/>
                    <a:lstStyle/>
                    <a:p>
                      <a:pPr algn="ctr"/>
                      <a:r>
                        <a:rPr lang="en-US" dirty="0" smtClean="0"/>
                        <a:t>T/O</a:t>
                      </a:r>
                      <a:endParaRPr lang="en-US" dirty="0"/>
                    </a:p>
                  </a:txBody>
                  <a:tcPr/>
                </a:tc>
                <a:tc>
                  <a:txBody>
                    <a:bodyPr/>
                    <a:lstStyle/>
                    <a:p>
                      <a:pPr algn="ctr"/>
                      <a:r>
                        <a:rPr lang="en-US" dirty="0" smtClean="0"/>
                        <a:t>T/O (Lab</a:t>
                      </a:r>
                      <a:r>
                        <a:rPr lang="en-US" baseline="0" dirty="0" smtClean="0"/>
                        <a:t>)</a:t>
                      </a:r>
                      <a:endParaRPr lang="en-US" dirty="0"/>
                    </a:p>
                  </a:txBody>
                  <a:tcPr/>
                </a:tc>
                <a:tc>
                  <a:txBody>
                    <a:bodyPr/>
                    <a:lstStyle/>
                    <a:p>
                      <a:pPr algn="ctr"/>
                      <a:r>
                        <a:rPr lang="en-US" dirty="0" smtClean="0"/>
                        <a:t>T</a:t>
                      </a:r>
                      <a:endParaRPr lang="en-US" dirty="0"/>
                    </a:p>
                  </a:txBody>
                  <a:tcPr/>
                </a:tc>
                <a:tc>
                  <a:txBody>
                    <a:bodyPr/>
                    <a:lstStyle/>
                    <a:p>
                      <a:pPr algn="ctr"/>
                      <a:r>
                        <a:rPr lang="en-US" dirty="0" smtClean="0"/>
                        <a:t>T (co-man)</a:t>
                      </a:r>
                      <a:r>
                        <a:rPr lang="en-US" baseline="0" dirty="0" smtClean="0"/>
                        <a:t> O (CA)</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SK</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 (co-man)</a:t>
                      </a:r>
                      <a:r>
                        <a:rPr lang="en-US" baseline="0" dirty="0" smtClean="0"/>
                        <a:t> *</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AB</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 (co-man)</a:t>
                      </a:r>
                      <a:endParaRPr lang="en-US" dirty="0"/>
                    </a:p>
                  </a:txBody>
                  <a:tcPr/>
                </a:tc>
                <a:tc>
                  <a:txBody>
                    <a:bodyPr/>
                    <a:lstStyle/>
                    <a:p>
                      <a:pPr algn="ctr"/>
                      <a:r>
                        <a:rPr lang="en-US" dirty="0" smtClean="0"/>
                        <a:t>-</a:t>
                      </a:r>
                      <a:endParaRPr lang="en-US" dirty="0"/>
                    </a:p>
                  </a:txBody>
                  <a:tcPr/>
                </a:tc>
              </a:tr>
              <a:tr h="221744">
                <a:tc>
                  <a:txBody>
                    <a:bodyPr/>
                    <a:lstStyle/>
                    <a:p>
                      <a:pPr algn="ctr"/>
                      <a:r>
                        <a:rPr lang="en-US" dirty="0" smtClean="0"/>
                        <a:t>BC</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  (co-man)</a:t>
                      </a:r>
                      <a:endParaRPr lang="en-US" dirty="0"/>
                    </a:p>
                  </a:txBody>
                  <a:tcPr/>
                </a:tc>
                <a:tc>
                  <a:txBody>
                    <a:bodyPr/>
                    <a:lstStyle/>
                    <a:p>
                      <a:pPr algn="ctr"/>
                      <a:r>
                        <a:rPr lang="en-US" dirty="0" smtClean="0"/>
                        <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a:buNone/>
            </a:pPr>
            <a:endParaRPr lang="en-US" dirty="0"/>
          </a:p>
        </p:txBody>
      </p:sp>
      <p:sp>
        <p:nvSpPr>
          <p:cNvPr id="8" name="Rectangle 7"/>
          <p:cNvSpPr/>
          <p:nvPr/>
        </p:nvSpPr>
        <p:spPr>
          <a:xfrm>
            <a:off x="1547664" y="5661248"/>
            <a:ext cx="6048674" cy="584775"/>
          </a:xfrm>
          <a:prstGeom prst="rect">
            <a:avLst/>
          </a:prstGeom>
        </p:spPr>
        <p:txBody>
          <a:bodyPr wrap="square">
            <a:spAutoFit/>
          </a:bodyPr>
          <a:lstStyle/>
          <a:p>
            <a:pPr algn="ctr"/>
            <a:endParaRPr lang="en-US" sz="3200" dirty="0">
              <a:solidFill>
                <a:schemeClr val="bg1"/>
              </a:solidFill>
              <a:latin typeface="Comic Sans MS" pitchFamily="66" charset="0"/>
            </a:endParaRPr>
          </a:p>
        </p:txBody>
      </p:sp>
      <p:pic>
        <p:nvPicPr>
          <p:cNvPr id="5" name="Picture 2" descr="C:\Documents and Settings\All Users\Documents\My Pictures\Sample Pictures\NL1.jpg"/>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9" name="TextBox 8"/>
          <p:cNvSpPr txBox="1"/>
          <p:nvPr/>
        </p:nvSpPr>
        <p:spPr>
          <a:xfrm>
            <a:off x="899592" y="5733256"/>
            <a:ext cx="7704856" cy="769441"/>
          </a:xfrm>
          <a:prstGeom prst="rect">
            <a:avLst/>
          </a:prstGeom>
          <a:noFill/>
        </p:spPr>
        <p:txBody>
          <a:bodyPr wrap="square" rtlCol="0">
            <a:spAutoFit/>
          </a:bodyPr>
          <a:lstStyle/>
          <a:p>
            <a:r>
              <a:rPr lang="en-US" sz="4400" dirty="0" smtClean="0">
                <a:solidFill>
                  <a:schemeClr val="bg1"/>
                </a:solidFill>
                <a:latin typeface="Comic Sans MS" pitchFamily="66" charset="0"/>
              </a:rPr>
              <a:t>Newfoundland and Labrador</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 Coverage</a:t>
            </a:r>
            <a:endParaRPr lang="en-US" dirty="0"/>
          </a:p>
        </p:txBody>
      </p:sp>
      <p:sp>
        <p:nvSpPr>
          <p:cNvPr id="3" name="Content Placeholder 2"/>
          <p:cNvSpPr>
            <a:spLocks noGrp="1"/>
          </p:cNvSpPr>
          <p:nvPr>
            <p:ph idx="1"/>
          </p:nvPr>
        </p:nvSpPr>
        <p:spPr/>
        <p:txBody>
          <a:bodyPr/>
          <a:lstStyle/>
          <a:p>
            <a:r>
              <a:rPr lang="en-US" dirty="0" smtClean="0">
                <a:solidFill>
                  <a:schemeClr val="tx2"/>
                </a:solidFill>
              </a:rPr>
              <a:t>No services provided by optometrists receive provincial funding</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 Local Comments</a:t>
            </a:r>
            <a:endParaRPr lang="en-US" dirty="0"/>
          </a:p>
        </p:txBody>
      </p:sp>
      <p:sp>
        <p:nvSpPr>
          <p:cNvPr id="3" name="Content Placeholder 2"/>
          <p:cNvSpPr>
            <a:spLocks noGrp="1"/>
          </p:cNvSpPr>
          <p:nvPr>
            <p:ph idx="1"/>
          </p:nvPr>
        </p:nvSpPr>
        <p:spPr/>
        <p:txBody>
          <a:bodyPr/>
          <a:lstStyle/>
          <a:p>
            <a:r>
              <a:rPr lang="en-US" dirty="0" smtClean="0">
                <a:solidFill>
                  <a:schemeClr val="tx2">
                    <a:lumMod val="75000"/>
                  </a:schemeClr>
                </a:solidFill>
              </a:rPr>
              <a:t>“The lifestyle benefits are without parallel across Canada … Newfoundland possesses a rich cultural heritage and is known for its vibrant arts and entertainment industry….we have an abundance of outdoors adventure activities and past times from hunting and fishing to whale watching, hiking, and ice berg viewing.”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Regulation – A Privilege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The right to be governed by your peers is a privilege granted to a few professions with a very sophisticated knowledge base</a:t>
            </a:r>
          </a:p>
          <a:p>
            <a:r>
              <a:rPr lang="en-US" dirty="0" smtClean="0">
                <a:solidFill>
                  <a:schemeClr val="tx2"/>
                </a:solidFill>
              </a:rPr>
              <a:t>Each province has its own Optometry Act and Regulations to govern the practice of optometrists - optometrists in each province elect respected colleagues to a “College”,  the body responsible for ensuring that all members comply with the Act and Regulations</a:t>
            </a:r>
          </a:p>
          <a:p>
            <a:r>
              <a:rPr lang="en-US" dirty="0" smtClean="0">
                <a:solidFill>
                  <a:schemeClr val="tx2"/>
                </a:solidFill>
              </a:rPr>
              <a:t>Primary role of the College is to PROTECT THE PUBLIC!</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C:\Documents and Settings\All Users\Documents\My Pictures\Sample Pictures\PEI1.jpg"/>
          <p:cNvPicPr>
            <a:picLocks noGrp="1" noChangeAspect="1" noChangeArrowheads="1"/>
          </p:cNvPicPr>
          <p:nvPr>
            <p:ph idx="1"/>
          </p:nvPr>
        </p:nvPicPr>
        <p:blipFill>
          <a:blip r:embed="rId2" cstate="print"/>
          <a:srcRect/>
          <a:stretch>
            <a:fillRect/>
          </a:stretch>
        </p:blipFill>
        <p:spPr>
          <a:xfrm>
            <a:off x="0" y="-27196"/>
            <a:ext cx="9144000" cy="6858000"/>
          </a:xfrm>
          <a:noFill/>
        </p:spPr>
      </p:pic>
      <p:sp>
        <p:nvSpPr>
          <p:cNvPr id="5" name="TextBox 4"/>
          <p:cNvSpPr txBox="1"/>
          <p:nvPr/>
        </p:nvSpPr>
        <p:spPr>
          <a:xfrm>
            <a:off x="827584" y="5589240"/>
            <a:ext cx="7416824"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Prince Edward Island</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PEI: Coverage</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Optometric services have never been insured. Currently working with government to gain coverage for patients with diabetes, red eyes and dry eyes.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PEI: Local Comments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1">
                    <a:lumMod val="50000"/>
                  </a:schemeClr>
                </a:solidFill>
              </a:rPr>
              <a:t>“Large population over age 40 - great community atmosphere in province, housing costs are reasonable”</a:t>
            </a:r>
          </a:p>
          <a:p>
            <a:r>
              <a:rPr lang="en-US" dirty="0" smtClean="0">
                <a:solidFill>
                  <a:schemeClr val="accent1">
                    <a:lumMod val="50000"/>
                  </a:schemeClr>
                </a:solidFill>
              </a:rPr>
              <a:t>“We have a relatively high ratio of optometrists to population. Some people find adapting to life on the island difficult.”</a:t>
            </a:r>
          </a:p>
          <a:p>
            <a:r>
              <a:rPr lang="en-US" dirty="0" smtClean="0">
                <a:solidFill>
                  <a:schemeClr val="accent1">
                    <a:lumMod val="50000"/>
                  </a:schemeClr>
                </a:solidFill>
              </a:rPr>
              <a:t>"There are really no prospects for new graduates in PEI at the present time. To establish a practice would be the biggest challenge for new OD's to PEI.”</a:t>
            </a:r>
          </a:p>
          <a:p>
            <a:r>
              <a:rPr lang="en-US" i="1" dirty="0" smtClean="0">
                <a:solidFill>
                  <a:schemeClr val="accent1">
                    <a:lumMod val="50000"/>
                  </a:schemeClr>
                </a:solidFill>
              </a:rPr>
              <a:t>Good chance of making provincial president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C:\Documents and Settings\All Users\Documents\My Pictures\Sample Pictures\NS1.jpg"/>
          <p:cNvPicPr>
            <a:picLocks noChangeAspect="1" noChangeArrowheads="1"/>
          </p:cNvPicPr>
          <p:nvPr/>
        </p:nvPicPr>
        <p:blipFill>
          <a:blip r:embed="rId2" cstate="print"/>
          <a:srcRect/>
          <a:stretch>
            <a:fillRect/>
          </a:stretch>
        </p:blipFill>
        <p:spPr bwMode="auto">
          <a:xfrm>
            <a:off x="-457200" y="0"/>
            <a:ext cx="9847263" cy="6858000"/>
          </a:xfrm>
          <a:prstGeom prst="rect">
            <a:avLst/>
          </a:prstGeom>
          <a:noFill/>
          <a:ln w="9525">
            <a:noFill/>
            <a:miter lim="800000"/>
            <a:headEnd/>
            <a:tailEnd/>
          </a:ln>
        </p:spPr>
      </p:pic>
      <p:sp>
        <p:nvSpPr>
          <p:cNvPr id="5" name="TextBox 4"/>
          <p:cNvSpPr txBox="1"/>
          <p:nvPr/>
        </p:nvSpPr>
        <p:spPr>
          <a:xfrm>
            <a:off x="1043608" y="5445224"/>
            <a:ext cx="6696744"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Nova Scotia</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Default.Default-PC\Documents\2013\CAO\Rural NS Image.jp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efault.Default-PC\Documents\2014\CAOS\IMG_882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48" y="0"/>
            <a:ext cx="9139452" cy="685459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 Coverage</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Routine biennial exams for under 10 &amp; over 64. Clinically necessary exams for ocular disease, relevant systemic conditions and medications. Multiple partial visits for red eyes and amblyopia. Coverage for low vision, </a:t>
            </a:r>
            <a:r>
              <a:rPr lang="en-US" dirty="0" err="1" smtClean="0">
                <a:solidFill>
                  <a:schemeClr val="accent1">
                    <a:lumMod val="50000"/>
                  </a:schemeClr>
                </a:solidFill>
              </a:rPr>
              <a:t>punctal</a:t>
            </a:r>
            <a:r>
              <a:rPr lang="en-US" dirty="0" smtClean="0">
                <a:solidFill>
                  <a:schemeClr val="accent1">
                    <a:lumMod val="50000"/>
                  </a:schemeClr>
                </a:solidFill>
              </a:rPr>
              <a:t> plug insertion, </a:t>
            </a:r>
            <a:r>
              <a:rPr lang="en-US" dirty="0" err="1" smtClean="0">
                <a:solidFill>
                  <a:schemeClr val="accent1">
                    <a:lumMod val="50000"/>
                  </a:schemeClr>
                </a:solidFill>
              </a:rPr>
              <a:t>naso</a:t>
            </a:r>
            <a:r>
              <a:rPr lang="en-US" dirty="0" smtClean="0">
                <a:solidFill>
                  <a:schemeClr val="accent1">
                    <a:lumMod val="50000"/>
                  </a:schemeClr>
                </a:solidFill>
              </a:rPr>
              <a:t> </a:t>
            </a:r>
            <a:r>
              <a:rPr lang="en-US" dirty="0" err="1" smtClean="0">
                <a:solidFill>
                  <a:schemeClr val="accent1">
                    <a:lumMod val="50000"/>
                  </a:schemeClr>
                </a:solidFill>
              </a:rPr>
              <a:t>lacrimal</a:t>
            </a:r>
            <a:r>
              <a:rPr lang="en-US" dirty="0" smtClean="0">
                <a:solidFill>
                  <a:schemeClr val="accent1">
                    <a:lumMod val="50000"/>
                  </a:schemeClr>
                </a:solidFill>
              </a:rPr>
              <a:t> D&amp;I</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 Local Comments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accent1">
                    <a:lumMod val="50000"/>
                  </a:schemeClr>
                </a:solidFill>
              </a:rPr>
              <a:t>“few openings in the HRM, will need to work multiple locations …. opportunities to potentially own practices in Cape Breton and Yarmouth”</a:t>
            </a:r>
          </a:p>
          <a:p>
            <a:r>
              <a:rPr lang="en-US" dirty="0" smtClean="0">
                <a:solidFill>
                  <a:schemeClr val="accent1">
                    <a:lumMod val="50000"/>
                  </a:schemeClr>
                </a:solidFill>
              </a:rPr>
              <a:t>“NS attracts ODs who are </a:t>
            </a:r>
            <a:r>
              <a:rPr lang="en-US" b="1" i="1" dirty="0" smtClean="0">
                <a:solidFill>
                  <a:schemeClr val="accent1">
                    <a:lumMod val="50000"/>
                  </a:schemeClr>
                </a:solidFill>
              </a:rPr>
              <a:t>highly intelligent and extremely good looking</a:t>
            </a:r>
            <a:r>
              <a:rPr lang="en-US" dirty="0" smtClean="0">
                <a:solidFill>
                  <a:schemeClr val="accent1">
                    <a:lumMod val="50000"/>
                  </a:schemeClr>
                </a:solidFill>
              </a:rPr>
              <a:t> (emphasis mine) ;-) and want to return home or those wishing a more rural, less fast paced/more balanced lifestyle.”</a:t>
            </a:r>
          </a:p>
          <a:p>
            <a:r>
              <a:rPr lang="en-US" dirty="0" smtClean="0">
                <a:solidFill>
                  <a:schemeClr val="accent1">
                    <a:lumMod val="50000"/>
                  </a:schemeClr>
                </a:solidFill>
              </a:rPr>
              <a:t>“Cost of living and taxation rates among the highest in Canada, population aging, wages may be lower than anticipated.”</a:t>
            </a:r>
          </a:p>
          <a:p>
            <a:pPr>
              <a:buNone/>
            </a:pPr>
            <a:endParaRPr lang="en-US" dirty="0" smtClean="0">
              <a:solidFill>
                <a:schemeClr val="accent1">
                  <a:lumMod val="50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Documents and Settings\All Users\Documents\My Pictures\Sample Pictures\NB4.jpg"/>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5" name="TextBox 4"/>
          <p:cNvSpPr txBox="1"/>
          <p:nvPr/>
        </p:nvSpPr>
        <p:spPr>
          <a:xfrm>
            <a:off x="971600" y="5445224"/>
            <a:ext cx="6840760"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New Brunswick</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 Coverage</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All optometric services were de-insured since 1992 except for children and adult family members on social income assistance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Regulatory Colleges</a:t>
            </a:r>
            <a:endParaRPr lang="en-US" dirty="0"/>
          </a:p>
        </p:txBody>
      </p:sp>
      <p:sp>
        <p:nvSpPr>
          <p:cNvPr id="3" name="Content Placeholder 2"/>
          <p:cNvSpPr>
            <a:spLocks noGrp="1"/>
          </p:cNvSpPr>
          <p:nvPr>
            <p:ph idx="1"/>
          </p:nvPr>
        </p:nvSpPr>
        <p:spPr/>
        <p:txBody>
          <a:bodyPr/>
          <a:lstStyle/>
          <a:p>
            <a:r>
              <a:rPr lang="en-US" dirty="0" smtClean="0">
                <a:solidFill>
                  <a:schemeClr val="tx2"/>
                </a:solidFill>
              </a:rPr>
              <a:t>Made of fellow optometrists and a few public members</a:t>
            </a:r>
          </a:p>
          <a:p>
            <a:r>
              <a:rPr lang="en-US" dirty="0" smtClean="0">
                <a:solidFill>
                  <a:schemeClr val="tx2"/>
                </a:solidFill>
              </a:rPr>
              <a:t>Determine what academic  credentials and clinical skills are required to enter the profession in the province</a:t>
            </a:r>
          </a:p>
          <a:p>
            <a:r>
              <a:rPr lang="en-US" dirty="0" smtClean="0">
                <a:solidFill>
                  <a:schemeClr val="tx2"/>
                </a:solidFill>
              </a:rPr>
              <a:t>Establish and uphold standards of care and continuing education requirements</a:t>
            </a:r>
          </a:p>
          <a:p>
            <a:r>
              <a:rPr lang="en-US" dirty="0" smtClean="0">
                <a:solidFill>
                  <a:schemeClr val="tx2"/>
                </a:solidFill>
              </a:rPr>
              <a:t>Investigate complaints from the public and discipline optometrists when necessary</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 Local Comments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2060"/>
                </a:solidFill>
              </a:rPr>
              <a:t>“50% of population is rural so opportunities for solo full scope practice and there are several multi-doctor practices in the larger cities. Moncton/Dieppe &amp; Fredericton are well supplied.”</a:t>
            </a:r>
          </a:p>
          <a:p>
            <a:r>
              <a:rPr lang="en-US" dirty="0" smtClean="0">
                <a:solidFill>
                  <a:srgbClr val="002060"/>
                </a:solidFill>
              </a:rPr>
              <a:t>“A few practices are looking for associates, several practitioners planning to retire in the next few years.”</a:t>
            </a:r>
          </a:p>
          <a:p>
            <a:r>
              <a:rPr lang="en-US" dirty="0" smtClean="0">
                <a:solidFill>
                  <a:srgbClr val="002060"/>
                </a:solidFill>
              </a:rPr>
              <a:t>“We boast camaraderie and cohesiveness – mentorship program for new members”</a:t>
            </a:r>
          </a:p>
          <a:p>
            <a:r>
              <a:rPr lang="en-US" dirty="0" smtClean="0">
                <a:solidFill>
                  <a:srgbClr val="002060"/>
                </a:solidFill>
              </a:rPr>
              <a:t> “Only officially bilingual province in the country, so being fully bilingual would be an asset.” </a:t>
            </a:r>
            <a:r>
              <a:rPr lang="en-US" dirty="0" err="1" smtClean="0">
                <a:solidFill>
                  <a:srgbClr val="002060"/>
                </a:solidFill>
              </a:rPr>
              <a:t>C’est</a:t>
            </a:r>
            <a:r>
              <a:rPr lang="en-US" dirty="0" smtClean="0">
                <a:solidFill>
                  <a:srgbClr val="002060"/>
                </a:solidFill>
              </a:rPr>
              <a:t> </a:t>
            </a:r>
            <a:r>
              <a:rPr lang="en-US" dirty="0" err="1" smtClean="0">
                <a:solidFill>
                  <a:srgbClr val="002060"/>
                </a:solidFill>
              </a:rPr>
              <a:t>vrais</a:t>
            </a:r>
            <a:r>
              <a:rPr lang="en-US" dirty="0" smtClean="0">
                <a:solidFill>
                  <a:srgbClr val="002060"/>
                </a:solidFill>
              </a:rPr>
              <a:t>, </a:t>
            </a:r>
            <a:r>
              <a:rPr lang="en-US" dirty="0" err="1" smtClean="0">
                <a:solidFill>
                  <a:srgbClr val="002060"/>
                </a:solidFill>
              </a:rPr>
              <a:t>n’est</a:t>
            </a:r>
            <a:r>
              <a:rPr lang="en-US" dirty="0" smtClean="0">
                <a:solidFill>
                  <a:srgbClr val="002060"/>
                </a:solidFill>
              </a:rPr>
              <a:t> pas?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Documents and Settings\All Users\Documents\My Pictures\Sample Pictures\Quebec1.jpg"/>
          <p:cNvPicPr>
            <a:picLocks noChangeAspect="1" noChangeArrowheads="1"/>
          </p:cNvPicPr>
          <p:nvPr/>
        </p:nvPicPr>
        <p:blipFill>
          <a:blip r:embed="rId2" cstate="print"/>
          <a:srcRect/>
          <a:stretch>
            <a:fillRect/>
          </a:stretch>
        </p:blipFill>
        <p:spPr bwMode="auto">
          <a:xfrm>
            <a:off x="-685800" y="0"/>
            <a:ext cx="10296525" cy="6858000"/>
          </a:xfrm>
          <a:prstGeom prst="rect">
            <a:avLst/>
          </a:prstGeom>
          <a:noFill/>
          <a:ln w="9525">
            <a:noFill/>
            <a:miter lim="800000"/>
            <a:headEnd/>
            <a:tailEnd/>
          </a:ln>
        </p:spPr>
      </p:pic>
      <p:sp>
        <p:nvSpPr>
          <p:cNvPr id="5" name="TextBox 4"/>
          <p:cNvSpPr txBox="1"/>
          <p:nvPr/>
        </p:nvSpPr>
        <p:spPr>
          <a:xfrm>
            <a:off x="395536" y="5373216"/>
            <a:ext cx="7848872"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Quebec</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Coverage</a:t>
            </a:r>
            <a:endParaRPr lang="en-US" dirty="0"/>
          </a:p>
        </p:txBody>
      </p:sp>
      <p:sp>
        <p:nvSpPr>
          <p:cNvPr id="5" name="Content Placeholder 4"/>
          <p:cNvSpPr>
            <a:spLocks noGrp="1"/>
          </p:cNvSpPr>
          <p:nvPr>
            <p:ph idx="1"/>
          </p:nvPr>
        </p:nvSpPr>
        <p:spPr/>
        <p:txBody>
          <a:bodyPr/>
          <a:lstStyle/>
          <a:p>
            <a:r>
              <a:rPr lang="en-US" dirty="0" smtClean="0">
                <a:solidFill>
                  <a:schemeClr val="accent1">
                    <a:lumMod val="50000"/>
                  </a:schemeClr>
                </a:solidFill>
              </a:rPr>
              <a:t>Routine examinations for children and seniors. All patients covered for clinically necessary exams in presence of ocular disease, relevant systemic health issues &amp; medications, ocular trauma or injury. Higher fee if patient 75 years of age </a:t>
            </a:r>
            <a:r>
              <a:rPr lang="en-US" smtClean="0">
                <a:solidFill>
                  <a:schemeClr val="accent1">
                    <a:lumMod val="50000"/>
                  </a:schemeClr>
                </a:solidFill>
              </a:rPr>
              <a:t>or older.</a:t>
            </a:r>
            <a:endParaRPr lang="en-US" dirty="0" smtClean="0">
              <a:solidFill>
                <a:schemeClr val="accent1">
                  <a:lumMod val="50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Local Comments</a:t>
            </a:r>
            <a:endParaRPr lang="en-US" dirty="0"/>
          </a:p>
        </p:txBody>
      </p:sp>
      <p:sp>
        <p:nvSpPr>
          <p:cNvPr id="3" name="Content Placeholder 2"/>
          <p:cNvSpPr>
            <a:spLocks noGrp="1"/>
          </p:cNvSpPr>
          <p:nvPr>
            <p:ph idx="1"/>
          </p:nvPr>
        </p:nvSpPr>
        <p:spPr/>
        <p:txBody>
          <a:bodyPr/>
          <a:lstStyle/>
          <a:p>
            <a:r>
              <a:rPr lang="en-US" dirty="0" smtClean="0">
                <a:solidFill>
                  <a:srgbClr val="002060"/>
                </a:solidFill>
              </a:rPr>
              <a:t>“Québec is the nicest place to live.”</a:t>
            </a:r>
          </a:p>
          <a:p>
            <a:r>
              <a:rPr lang="en-US" dirty="0" smtClean="0">
                <a:solidFill>
                  <a:srgbClr val="002060"/>
                </a:solidFill>
              </a:rPr>
              <a:t>“Reasonably good OD/OMD relationships”</a:t>
            </a:r>
          </a:p>
          <a:p>
            <a:r>
              <a:rPr lang="en-US" dirty="0" smtClean="0">
                <a:solidFill>
                  <a:srgbClr val="002060"/>
                </a:solidFill>
              </a:rPr>
              <a:t>“Fair fees, but not the highest in Canada.”</a:t>
            </a:r>
          </a:p>
          <a:p>
            <a:r>
              <a:rPr lang="en-US" dirty="0" smtClean="0">
                <a:solidFill>
                  <a:srgbClr val="002060"/>
                </a:solidFill>
              </a:rPr>
              <a:t>“Overall lowest population/OD ratio.”</a:t>
            </a:r>
          </a:p>
          <a:p>
            <a:r>
              <a:rPr lang="en-US" dirty="0" smtClean="0">
                <a:solidFill>
                  <a:srgbClr val="002060"/>
                </a:solidFill>
              </a:rPr>
              <a:t>“Mandatory fluency in French.”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Default.Default-PC\Documents\2013\CAO\Toronto_Skyline_Through_Isla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528" y="0"/>
            <a:ext cx="9675258" cy="6858000"/>
          </a:xfrm>
          <a:prstGeom prst="rect">
            <a:avLst/>
          </a:prstGeom>
          <a:noFill/>
        </p:spPr>
      </p:pic>
      <p:sp>
        <p:nvSpPr>
          <p:cNvPr id="5" name="TextBox 4"/>
          <p:cNvSpPr txBox="1"/>
          <p:nvPr/>
        </p:nvSpPr>
        <p:spPr>
          <a:xfrm>
            <a:off x="971600" y="5733256"/>
            <a:ext cx="7560840"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Ontario</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Coverage</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lumMod val="50000"/>
                  </a:schemeClr>
                </a:solidFill>
              </a:rPr>
              <a:t>Periodic exams for all persons under 20 and over 64 and persons 20-64 with certain allowable medical conditions or upon physician (or RN) referral. Coverage if on social assistance. Some partial exams and VFA covered.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Local Comments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solidFill>
                  <a:schemeClr val="tx2"/>
                </a:solidFill>
              </a:rPr>
              <a:t>The number of optometrists is currently growing faster than population needs.</a:t>
            </a:r>
          </a:p>
          <a:p>
            <a:pPr lvl="0"/>
            <a:r>
              <a:rPr lang="en-US" dirty="0" smtClean="0">
                <a:solidFill>
                  <a:schemeClr val="tx2"/>
                </a:solidFill>
              </a:rPr>
              <a:t>Associate compensation is showing a downward trend.  </a:t>
            </a:r>
          </a:p>
          <a:p>
            <a:pPr lvl="0"/>
            <a:r>
              <a:rPr lang="en-US" dirty="0" smtClean="0">
                <a:solidFill>
                  <a:schemeClr val="tx2"/>
                </a:solidFill>
              </a:rPr>
              <a:t>Many new graduates work in multiple locations, especially in urban areas. </a:t>
            </a:r>
          </a:p>
          <a:p>
            <a:pPr lvl="0"/>
            <a:r>
              <a:rPr lang="en-US" dirty="0" smtClean="0">
                <a:solidFill>
                  <a:schemeClr val="tx2"/>
                </a:solidFill>
              </a:rPr>
              <a:t>Government funded eye examinations are among the lowest in Canada.  </a:t>
            </a:r>
          </a:p>
          <a:p>
            <a:pPr lvl="0"/>
            <a:r>
              <a:rPr lang="en-US" dirty="0" smtClean="0">
                <a:solidFill>
                  <a:schemeClr val="tx2"/>
                </a:solidFill>
              </a:rPr>
              <a:t>Scope of practice is among the broadest in Canada</a:t>
            </a:r>
          </a:p>
          <a:p>
            <a:endParaRPr lang="en-US" dirty="0" smtClean="0">
              <a:solidFill>
                <a:srgbClr val="002060"/>
              </a:solidFill>
            </a:endParaRP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Local Comments - Challenges</a:t>
            </a:r>
            <a:endParaRPr lang="en-US" dirty="0"/>
          </a:p>
        </p:txBody>
      </p:sp>
      <p:sp>
        <p:nvSpPr>
          <p:cNvPr id="3" name="Content Placeholder 2"/>
          <p:cNvSpPr>
            <a:spLocks noGrp="1"/>
          </p:cNvSpPr>
          <p:nvPr>
            <p:ph idx="1"/>
          </p:nvPr>
        </p:nvSpPr>
        <p:spPr>
          <a:xfrm>
            <a:off x="683568" y="2420888"/>
            <a:ext cx="7662864" cy="3267169"/>
          </a:xfrm>
        </p:spPr>
        <p:txBody>
          <a:bodyPr>
            <a:normAutofit fontScale="85000" lnSpcReduction="20000"/>
          </a:bodyPr>
          <a:lstStyle/>
          <a:p>
            <a:pPr lvl="0"/>
            <a:r>
              <a:rPr lang="en-US" dirty="0" smtClean="0">
                <a:solidFill>
                  <a:schemeClr val="tx2"/>
                </a:solidFill>
              </a:rPr>
              <a:t>Low remuneration for insured services</a:t>
            </a:r>
          </a:p>
          <a:p>
            <a:pPr lvl="0"/>
            <a:r>
              <a:rPr lang="en-US" dirty="0" smtClean="0">
                <a:solidFill>
                  <a:schemeClr val="tx2"/>
                </a:solidFill>
              </a:rPr>
              <a:t>Entrance of managed care </a:t>
            </a:r>
          </a:p>
          <a:p>
            <a:pPr lvl="0"/>
            <a:r>
              <a:rPr lang="en-US" dirty="0" smtClean="0">
                <a:solidFill>
                  <a:schemeClr val="tx2"/>
                </a:solidFill>
              </a:rPr>
              <a:t>Increasing presence of unregulated eyewear dispensers</a:t>
            </a:r>
          </a:p>
          <a:p>
            <a:pPr lvl="0"/>
            <a:r>
              <a:rPr lang="en-US" dirty="0" smtClean="0">
                <a:solidFill>
                  <a:schemeClr val="tx2"/>
                </a:solidFill>
              </a:rPr>
              <a:t>Ministry pilot projects on a diabetic eye disease screening model that does not involve optometrists</a:t>
            </a:r>
          </a:p>
          <a:p>
            <a:pPr lvl="0"/>
            <a:r>
              <a:rPr lang="en-US" dirty="0" smtClean="0">
                <a:solidFill>
                  <a:schemeClr val="tx2"/>
                </a:solidFill>
              </a:rPr>
              <a:t>Increasing competition from corporate entities, unregulated dispensers, and opticians for eye wear dispensing.</a:t>
            </a:r>
          </a:p>
          <a:p>
            <a:pPr lvl="0"/>
            <a:r>
              <a:rPr lang="en-US" dirty="0" smtClean="0">
                <a:solidFill>
                  <a:schemeClr val="tx2"/>
                </a:solidFill>
              </a:rPr>
              <a:t>Outdated regulations that govern business practices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Documents and Settings\All Users\Documents\My Pictures\Sample Pictures\Manitoba7.jpg"/>
          <p:cNvPicPr>
            <a:picLocks noChangeAspect="1" noChangeArrowheads="1"/>
          </p:cNvPicPr>
          <p:nvPr/>
        </p:nvPicPr>
        <p:blipFill>
          <a:blip r:embed="rId2" cstate="print"/>
          <a:srcRect/>
          <a:stretch>
            <a:fillRect/>
          </a:stretch>
        </p:blipFill>
        <p:spPr bwMode="auto">
          <a:xfrm>
            <a:off x="-1143000" y="0"/>
            <a:ext cx="10577513" cy="6858000"/>
          </a:xfrm>
          <a:prstGeom prst="rect">
            <a:avLst/>
          </a:prstGeom>
          <a:noFill/>
          <a:ln w="9525">
            <a:noFill/>
            <a:miter lim="800000"/>
            <a:headEnd/>
            <a:tailEnd/>
          </a:ln>
        </p:spPr>
      </p:pic>
      <p:sp>
        <p:nvSpPr>
          <p:cNvPr id="5" name="TextBox 4"/>
          <p:cNvSpPr txBox="1"/>
          <p:nvPr/>
        </p:nvSpPr>
        <p:spPr>
          <a:xfrm>
            <a:off x="-324544" y="5517232"/>
            <a:ext cx="8784976"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Manitoba</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 Coverage</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lumMod val="50000"/>
                  </a:schemeClr>
                </a:solidFill>
              </a:rPr>
              <a:t>Routine biennial exams under 19 and over 64. All patients covered for clinically necessary exams in presence of ocular disease, relevant systemic health issues &amp; medications, ocular trauma or injury.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analogy</a:t>
            </a:r>
            <a:endParaRPr lang="en-US" dirty="0"/>
          </a:p>
        </p:txBody>
      </p:sp>
      <p:sp>
        <p:nvSpPr>
          <p:cNvPr id="3" name="Content Placeholder 2"/>
          <p:cNvSpPr>
            <a:spLocks noGrp="1"/>
          </p:cNvSpPr>
          <p:nvPr>
            <p:ph idx="1"/>
          </p:nvPr>
        </p:nvSpPr>
        <p:spPr/>
        <p:txBody>
          <a:bodyPr/>
          <a:lstStyle/>
          <a:p>
            <a:r>
              <a:rPr lang="en-US" dirty="0" smtClean="0">
                <a:solidFill>
                  <a:schemeClr val="tx2"/>
                </a:solidFill>
              </a:rPr>
              <a:t>Optometry schools must ensure that the optometrists they graduate </a:t>
            </a:r>
            <a:r>
              <a:rPr lang="en-US" b="1" dirty="0" smtClean="0">
                <a:solidFill>
                  <a:schemeClr val="tx2"/>
                </a:solidFill>
              </a:rPr>
              <a:t>POSSESS</a:t>
            </a:r>
            <a:r>
              <a:rPr lang="en-US" dirty="0" smtClean="0">
                <a:solidFill>
                  <a:schemeClr val="tx2"/>
                </a:solidFill>
              </a:rPr>
              <a:t> the necessary skills and training to provide good optometric care. They grant an academic degree</a:t>
            </a:r>
          </a:p>
          <a:p>
            <a:r>
              <a:rPr lang="en-US" dirty="0" smtClean="0">
                <a:solidFill>
                  <a:schemeClr val="tx2"/>
                </a:solidFill>
              </a:rPr>
              <a:t>Regulatory Colleges must ensure that the optometrists practicing in their province  </a:t>
            </a:r>
            <a:r>
              <a:rPr lang="en-US" b="1" dirty="0" smtClean="0">
                <a:solidFill>
                  <a:schemeClr val="tx2"/>
                </a:solidFill>
              </a:rPr>
              <a:t>POSSESS &amp; </a:t>
            </a:r>
            <a:r>
              <a:rPr lang="en-US" b="1" u="sng" dirty="0" smtClean="0">
                <a:solidFill>
                  <a:schemeClr val="tx2"/>
                </a:solidFill>
              </a:rPr>
              <a:t>EXERCISE</a:t>
            </a:r>
            <a:r>
              <a:rPr lang="en-US" b="1" dirty="0" smtClean="0">
                <a:solidFill>
                  <a:schemeClr val="tx2"/>
                </a:solidFill>
              </a:rPr>
              <a:t> </a:t>
            </a:r>
            <a:r>
              <a:rPr lang="en-US" dirty="0" smtClean="0">
                <a:solidFill>
                  <a:schemeClr val="tx2"/>
                </a:solidFill>
              </a:rPr>
              <a:t>the necessary skills to provide good optometric care. The grant a license (the right) to provide optometry services to the public.</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 Local Comments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1">
                    <a:lumMod val="50000"/>
                  </a:schemeClr>
                </a:solidFill>
              </a:rPr>
              <a:t>“</a:t>
            </a:r>
            <a:r>
              <a:rPr lang="en-US" dirty="0" err="1" smtClean="0">
                <a:solidFill>
                  <a:schemeClr val="accent1">
                    <a:lumMod val="50000"/>
                  </a:schemeClr>
                </a:solidFill>
              </a:rPr>
              <a:t>Favourable</a:t>
            </a:r>
            <a:r>
              <a:rPr lang="en-US" dirty="0" smtClean="0">
                <a:solidFill>
                  <a:schemeClr val="accent1">
                    <a:lumMod val="50000"/>
                  </a:schemeClr>
                </a:solidFill>
              </a:rPr>
              <a:t> real estate costs, stable economy, third lowest unemployment rate in country”</a:t>
            </a:r>
          </a:p>
          <a:p>
            <a:r>
              <a:rPr lang="en-US" dirty="0" smtClean="0">
                <a:solidFill>
                  <a:schemeClr val="accent1">
                    <a:lumMod val="50000"/>
                  </a:schemeClr>
                </a:solidFill>
              </a:rPr>
              <a:t>“Initial </a:t>
            </a:r>
            <a:r>
              <a:rPr lang="en-CA" dirty="0" smtClean="0">
                <a:solidFill>
                  <a:schemeClr val="accent1">
                    <a:lumMod val="50000"/>
                  </a:schemeClr>
                </a:solidFill>
              </a:rPr>
              <a:t>employment may be a patchwork of offices - one or two days a week in up to four or five offices.  Within a year, most new registrants are working in only one or two offices.  Some full-time opportunities in rural areas.”</a:t>
            </a:r>
          </a:p>
          <a:p>
            <a:r>
              <a:rPr lang="en-CA" dirty="0" smtClean="0">
                <a:solidFill>
                  <a:schemeClr val="accent1">
                    <a:lumMod val="50000"/>
                  </a:schemeClr>
                </a:solidFill>
              </a:rPr>
              <a:t>“FINALLY! </a:t>
            </a:r>
            <a:r>
              <a:rPr lang="en-US" dirty="0" smtClean="0">
                <a:solidFill>
                  <a:schemeClr val="accent1">
                    <a:lumMod val="50000"/>
                  </a:schemeClr>
                </a:solidFill>
              </a:rPr>
              <a:t>TPA legislation for ODs in 2013 – opticians are pushing hard for refraction.”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Documents and Settings\All Users\Documents\My Pictures\Sample Pictures\Regin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899592" y="5445224"/>
            <a:ext cx="7416824"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Saskatchewan</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 Coverage</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lumMod val="50000"/>
                  </a:schemeClr>
                </a:solidFill>
              </a:rPr>
              <a:t>Routine annual exams under 18, low income seniors and persons on Family Health Benefit. All patients covered for clinically necessary exams in presence of ocular disease, relevant systemic health issues &amp; medications, ocular trauma or injury. Routine examinations for patients with diabetes not covered.</a:t>
            </a:r>
            <a:endParaRPr lang="en-US"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 Local Comments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2"/>
                </a:solidFill>
              </a:rPr>
              <a:t>“Thriving and growing economy - cost of living and unemployment rates in Saskatchewan remain low in comparison to other provinces.”</a:t>
            </a:r>
          </a:p>
          <a:p>
            <a:r>
              <a:rPr lang="en-US" dirty="0" smtClean="0">
                <a:solidFill>
                  <a:schemeClr val="tx2"/>
                </a:solidFill>
              </a:rPr>
              <a:t>“</a:t>
            </a:r>
            <a:r>
              <a:rPr lang="en-CA" dirty="0" smtClean="0">
                <a:solidFill>
                  <a:schemeClr val="tx2"/>
                </a:solidFill>
              </a:rPr>
              <a:t>Market is becoming more competitive -28% increase in the number of ODs in the past 10 years, but </a:t>
            </a:r>
            <a:r>
              <a:rPr lang="en-US" dirty="0" smtClean="0">
                <a:solidFill>
                  <a:schemeClr val="tx2"/>
                </a:solidFill>
              </a:rPr>
              <a:t>new grads that are self-reliant and take charge of their time and life will be most successful. (Not 9-5 hours)</a:t>
            </a:r>
            <a:endParaRPr lang="en-CA" dirty="0" smtClean="0">
              <a:solidFill>
                <a:schemeClr val="tx2"/>
              </a:solidFill>
            </a:endParaRPr>
          </a:p>
          <a:p>
            <a:r>
              <a:rPr lang="en-CA" dirty="0" smtClean="0">
                <a:solidFill>
                  <a:schemeClr val="tx2"/>
                </a:solidFill>
              </a:rPr>
              <a:t>“Friendly people, wide open skies, beautiful sunsets, plentiful year round recreation and sports activities, many lakes, great place to raise a family”</a:t>
            </a:r>
          </a:p>
          <a:p>
            <a:r>
              <a:rPr lang="en-US" dirty="0" smtClean="0">
                <a:solidFill>
                  <a:schemeClr val="tx2"/>
                </a:solidFill>
              </a:rPr>
              <a:t>Home of the 2013 Grey Cup Champions and the best fans in the country!</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Documents and Settings\All Users\Documents\My Pictures\Sample Pictures\Calgary2.jpg"/>
          <p:cNvPicPr>
            <a:picLocks noChangeAspect="1" noChangeArrowheads="1"/>
          </p:cNvPicPr>
          <p:nvPr/>
        </p:nvPicPr>
        <p:blipFill>
          <a:blip r:embed="rId2" cstate="print"/>
          <a:srcRect/>
          <a:stretch>
            <a:fillRect/>
          </a:stretch>
        </p:blipFill>
        <p:spPr>
          <a:xfrm>
            <a:off x="-46038" y="0"/>
            <a:ext cx="9190038" cy="6892925"/>
          </a:xfrm>
          <a:prstGeom prst="rect">
            <a:avLst/>
          </a:prstGeom>
          <a:noFill/>
        </p:spPr>
      </p:pic>
      <p:sp>
        <p:nvSpPr>
          <p:cNvPr id="5" name="TextBox 4"/>
          <p:cNvSpPr txBox="1"/>
          <p:nvPr/>
        </p:nvSpPr>
        <p:spPr>
          <a:xfrm>
            <a:off x="827584" y="5229200"/>
            <a:ext cx="7272808"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Alberta</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Coverage</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Routine yearly exams under 19 &amp; over 64. All patients covered for clinically necessary exams in presence of ocular disease, relevant systemic health issues &amp; medications, ocular trauma or injury. Foreign body removal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Local Comments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accent1">
                    <a:lumMod val="50000"/>
                  </a:schemeClr>
                </a:solidFill>
              </a:rPr>
              <a:t>“85% of ODs in urban </a:t>
            </a:r>
            <a:r>
              <a:rPr lang="en-US" dirty="0" err="1" smtClean="0">
                <a:solidFill>
                  <a:schemeClr val="accent1">
                    <a:lumMod val="50000"/>
                  </a:schemeClr>
                </a:solidFill>
              </a:rPr>
              <a:t>centres</a:t>
            </a:r>
            <a:r>
              <a:rPr lang="en-US" dirty="0" smtClean="0">
                <a:solidFill>
                  <a:schemeClr val="accent1">
                    <a:lumMod val="50000"/>
                  </a:schemeClr>
                </a:solidFill>
              </a:rPr>
              <a:t>.  Low demand for new optometrists in urban settings - best o</a:t>
            </a:r>
            <a:r>
              <a:rPr lang="en-US" dirty="0" smtClean="0">
                <a:solidFill>
                  <a:srgbClr val="002060"/>
                </a:solidFill>
              </a:rPr>
              <a:t>pportunities exist in rural areas. Good mentorship program for new grads”</a:t>
            </a:r>
            <a:endParaRPr lang="en-US" dirty="0" smtClean="0">
              <a:solidFill>
                <a:schemeClr val="accent1">
                  <a:lumMod val="50000"/>
                </a:schemeClr>
              </a:solidFill>
            </a:endParaRPr>
          </a:p>
          <a:p>
            <a:r>
              <a:rPr lang="en-US" dirty="0" smtClean="0">
                <a:solidFill>
                  <a:srgbClr val="002060"/>
                </a:solidFill>
              </a:rPr>
              <a:t>“Expect economy to grow moderately for next 30 years (oil sands)”</a:t>
            </a:r>
          </a:p>
          <a:p>
            <a:r>
              <a:rPr lang="en-US" dirty="0" smtClean="0">
                <a:solidFill>
                  <a:srgbClr val="002060"/>
                </a:solidFill>
              </a:rPr>
              <a:t>“Opticians and optometrists looking to expand their scope of practice.”</a:t>
            </a:r>
          </a:p>
          <a:p>
            <a:r>
              <a:rPr lang="en-US" dirty="0" smtClean="0">
                <a:solidFill>
                  <a:schemeClr val="accent1">
                    <a:lumMod val="50000"/>
                  </a:schemeClr>
                </a:solidFill>
              </a:rPr>
              <a:t>“Online sales of eye wear and aggressive marketing by opticians.”</a:t>
            </a:r>
          </a:p>
          <a:p>
            <a:r>
              <a:rPr lang="en-US" dirty="0" smtClean="0">
                <a:solidFill>
                  <a:schemeClr val="accent1">
                    <a:lumMod val="50000"/>
                  </a:schemeClr>
                </a:solidFill>
              </a:rPr>
              <a:t>“Two NHL teams to cheer for. Maple Leaf fans need not come” (</a:t>
            </a:r>
            <a:r>
              <a:rPr lang="en-US" i="1" dirty="0" smtClean="0">
                <a:solidFill>
                  <a:schemeClr val="accent1">
                    <a:lumMod val="50000"/>
                  </a:schemeClr>
                </a:solidFill>
              </a:rPr>
              <a:t>Alberta already has lots of dinosaurs</a:t>
            </a:r>
            <a:r>
              <a:rPr lang="en-US" dirty="0" smtClean="0">
                <a:solidFill>
                  <a:schemeClr val="accent1">
                    <a:lumMod val="50000"/>
                  </a:schemeClr>
                </a:solidFill>
              </a:rPr>
              <a:t>)</a:t>
            </a:r>
          </a:p>
          <a:p>
            <a:endParaRPr lang="en-US" dirty="0" smtClean="0">
              <a:solidFill>
                <a:srgbClr val="00206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All Users\Documents\My Pictures\Sample Pictures\PBC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755576" y="5733256"/>
            <a:ext cx="7416824"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British Columbia</a:t>
            </a:r>
            <a:endParaRPr lang="en-US" sz="4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Coverage</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lumMod val="50000"/>
                  </a:schemeClr>
                </a:solidFill>
              </a:rPr>
              <a:t>Routine annual exams under 19 &amp; over 64. All patients covered for clinically necessary exams in presence of ocular disease (including glaucoma), relevant systemic health issues &amp; medications, ocular trauma or injury. </a:t>
            </a:r>
          </a:p>
          <a:p>
            <a:r>
              <a:rPr lang="en-US" dirty="0" smtClean="0">
                <a:solidFill>
                  <a:schemeClr val="accent1">
                    <a:lumMod val="50000"/>
                  </a:schemeClr>
                </a:solidFill>
              </a:rPr>
              <a:t>The only province that permits “balance billing” in addition to fees covered by provincial health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Local Comments</a:t>
            </a:r>
            <a:endParaRPr lang="en-US" dirty="0"/>
          </a:p>
        </p:txBody>
      </p:sp>
      <p:sp>
        <p:nvSpPr>
          <p:cNvPr id="3" name="Content Placeholder 2"/>
          <p:cNvSpPr>
            <a:spLocks noGrp="1"/>
          </p:cNvSpPr>
          <p:nvPr>
            <p:ph idx="1"/>
          </p:nvPr>
        </p:nvSpPr>
        <p:spPr>
          <a:xfrm>
            <a:off x="755576" y="2204864"/>
            <a:ext cx="7662864" cy="3456384"/>
          </a:xfrm>
        </p:spPr>
        <p:txBody>
          <a:bodyPr>
            <a:noAutofit/>
          </a:bodyPr>
          <a:lstStyle/>
          <a:p>
            <a:r>
              <a:rPr lang="en-US" sz="1600" dirty="0" smtClean="0">
                <a:solidFill>
                  <a:schemeClr val="tx2"/>
                </a:solidFill>
              </a:rPr>
              <a:t>“</a:t>
            </a:r>
            <a:r>
              <a:rPr lang="en-CA" sz="1600" dirty="0" smtClean="0">
                <a:solidFill>
                  <a:schemeClr val="tx2"/>
                </a:solidFill>
              </a:rPr>
              <a:t>influx of new ODs especially in urban centers  - may mean working in more than one location… rural BC provides full scope practice opportunities and a good place to start </a:t>
            </a:r>
            <a:endParaRPr lang="en-US" sz="1600" dirty="0" smtClean="0">
              <a:solidFill>
                <a:schemeClr val="tx2"/>
              </a:solidFill>
            </a:endParaRPr>
          </a:p>
          <a:p>
            <a:r>
              <a:rPr lang="en-US" sz="1600" dirty="0" smtClean="0">
                <a:solidFill>
                  <a:schemeClr val="tx2"/>
                </a:solidFill>
              </a:rPr>
              <a:t>Competition from opticians doing independent sight tests, Clearly Contacts (on-line and bricks and mortar locations), influx of chains (Hakim, </a:t>
            </a:r>
            <a:r>
              <a:rPr lang="en-US" sz="1600" dirty="0" err="1" smtClean="0">
                <a:solidFill>
                  <a:schemeClr val="tx2"/>
                </a:solidFill>
              </a:rPr>
              <a:t>Optiks</a:t>
            </a:r>
            <a:r>
              <a:rPr lang="en-US" sz="1600" dirty="0" smtClean="0">
                <a:solidFill>
                  <a:schemeClr val="tx2"/>
                </a:solidFill>
              </a:rPr>
              <a:t> International)</a:t>
            </a:r>
            <a:endParaRPr lang="en-CA" sz="1600" dirty="0" smtClean="0">
              <a:solidFill>
                <a:schemeClr val="tx2"/>
              </a:solidFill>
            </a:endParaRPr>
          </a:p>
          <a:p>
            <a:r>
              <a:rPr lang="en-CA" sz="1600" dirty="0" smtClean="0">
                <a:solidFill>
                  <a:schemeClr val="tx2"/>
                </a:solidFill>
              </a:rPr>
              <a:t>Public education program “Healthy Eyes, Doctor Delivered” (adopted by CAO nationwide) to help differentiate optometrists and their services from those competing on price alone. </a:t>
            </a:r>
            <a:r>
              <a:rPr lang="en-US" sz="1600" dirty="0" smtClean="0">
                <a:solidFill>
                  <a:schemeClr val="tx2"/>
                </a:solidFill>
              </a:rPr>
              <a:t>Despite the challenges, optometrists are doing well</a:t>
            </a:r>
          </a:p>
          <a:p>
            <a:r>
              <a:rPr lang="en-US" sz="1600" dirty="0" smtClean="0">
                <a:solidFill>
                  <a:schemeClr val="tx2"/>
                </a:solidFill>
              </a:rPr>
              <a:t>New grads need to get involved with their provincial association to promote optometry to the public and make a difference. Its your future!</a:t>
            </a:r>
          </a:p>
          <a:p>
            <a:r>
              <a:rPr lang="en-US" sz="1600" dirty="0" smtClean="0">
                <a:solidFill>
                  <a:schemeClr val="tx2"/>
                </a:solidFill>
              </a:rPr>
              <a:t>Accepts NBEO as equivalent to CACO – only province to do so</a:t>
            </a:r>
          </a:p>
          <a:p>
            <a:endParaRPr lang="en-US" sz="1600" dirty="0" smtClean="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Small Province Challenge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Provinces </a:t>
            </a:r>
            <a:r>
              <a:rPr lang="en-US" smtClean="0">
                <a:solidFill>
                  <a:schemeClr val="tx2"/>
                </a:solidFill>
              </a:rPr>
              <a:t>with 20-120 </a:t>
            </a:r>
            <a:r>
              <a:rPr lang="en-US" dirty="0" smtClean="0">
                <a:solidFill>
                  <a:schemeClr val="tx2"/>
                </a:solidFill>
              </a:rPr>
              <a:t>members have difficulty in developing a valid and defensible entrance examination.</a:t>
            </a:r>
          </a:p>
          <a:p>
            <a:r>
              <a:rPr lang="en-US" dirty="0" smtClean="0">
                <a:solidFill>
                  <a:schemeClr val="tx2"/>
                </a:solidFill>
              </a:rPr>
              <a:t>All provinces have cooperated to develop a valid, sophisticated  examination -  the  Canadian Assessment of Competence in Optometry (CACO) to verify the academic and clinical skills required for safe and effective practice of optometry</a:t>
            </a:r>
          </a:p>
          <a:p>
            <a:r>
              <a:rPr lang="en-US" dirty="0" smtClean="0">
                <a:solidFill>
                  <a:schemeClr val="tx2"/>
                </a:solidFill>
              </a:rPr>
              <a:t>CACO is the only examination recognized by all provincial Regulatory bodies.</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enry\my pictures\Variety\IMG_018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noFill/>
        </p:spPr>
      </p:pic>
      <p:sp>
        <p:nvSpPr>
          <p:cNvPr id="72707" name="Title 1"/>
          <p:cNvSpPr>
            <a:spLocks noGrp="1"/>
          </p:cNvSpPr>
          <p:nvPr>
            <p:ph type="title"/>
          </p:nvPr>
        </p:nvSpPr>
        <p:spPr/>
        <p:txBody>
          <a:bodyPr>
            <a:normAutofit/>
          </a:bodyPr>
          <a:lstStyle/>
          <a:p>
            <a:r>
              <a:rPr lang="en-US" smtClean="0">
                <a:solidFill>
                  <a:schemeClr val="bg1"/>
                </a:solidFill>
              </a:rPr>
              <a:t>Thank You</a:t>
            </a:r>
          </a:p>
        </p:txBody>
      </p:sp>
      <p:sp>
        <p:nvSpPr>
          <p:cNvPr id="72708" name="TextBox 3"/>
          <p:cNvSpPr txBox="1">
            <a:spLocks noChangeArrowheads="1"/>
          </p:cNvSpPr>
          <p:nvPr/>
        </p:nvSpPr>
        <p:spPr bwMode="auto">
          <a:xfrm>
            <a:off x="3505200" y="5410200"/>
            <a:ext cx="5257800" cy="1077913"/>
          </a:xfrm>
          <a:prstGeom prst="rect">
            <a:avLst/>
          </a:prstGeom>
          <a:noFill/>
          <a:ln w="9525">
            <a:noFill/>
            <a:miter lim="800000"/>
            <a:headEnd/>
            <a:tailEnd/>
          </a:ln>
        </p:spPr>
        <p:txBody>
          <a:bodyPr>
            <a:spAutoFit/>
          </a:bodyPr>
          <a:lstStyle/>
          <a:p>
            <a:pPr algn="r"/>
            <a:r>
              <a:rPr lang="en-US" sz="3200">
                <a:solidFill>
                  <a:schemeClr val="bg1"/>
                </a:solidFill>
              </a:rPr>
              <a:t>Dr. Henry Smit</a:t>
            </a:r>
          </a:p>
          <a:p>
            <a:pPr algn="r"/>
            <a:r>
              <a:rPr lang="en-US" sz="3200">
                <a:solidFill>
                  <a:schemeClr val="bg1"/>
                </a:solidFill>
              </a:rPr>
              <a:t>smitnsao@ns.sympatico.ca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fade">
                                      <p:cBhvr>
                                        <p:cTn id="7" dur="1000"/>
                                        <p:tgtEl>
                                          <p:spTgt spid="727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8">
                                            <p:txEl>
                                              <p:pRg st="1" end="1"/>
                                            </p:txEl>
                                          </p:spTgt>
                                        </p:tgtEl>
                                        <p:attrNameLst>
                                          <p:attrName>style.visibility</p:attrName>
                                        </p:attrNameLst>
                                      </p:cBhvr>
                                      <p:to>
                                        <p:strVal val="visible"/>
                                      </p:to>
                                    </p:set>
                                    <p:animEffect transition="in" filter="fade">
                                      <p:cBhvr>
                                        <p:cTn id="12" dur="1000"/>
                                        <p:tgtEl>
                                          <p:spTgt spid="727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18579B"/>
                </a:solidFill>
              </a:rPr>
              <a:t>Questions?</a:t>
            </a:r>
            <a:endParaRPr lang="fr-FR" dirty="0">
              <a:solidFill>
                <a:srgbClr val="18579B"/>
              </a:solidFill>
            </a:endParaRPr>
          </a:p>
        </p:txBody>
      </p:sp>
    </p:spTree>
    <p:extLst>
      <p:ext uri="{BB962C8B-B14F-4D97-AF65-F5344CB8AC3E}">
        <p14:creationId xmlns:p14="http://schemas.microsoft.com/office/powerpoint/2010/main" val="10397464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pPr marL="457200" indent="-457200"/>
            <a:r>
              <a:rPr lang="en-US" dirty="0" smtClean="0">
                <a:solidFill>
                  <a:schemeClr val="tx2"/>
                </a:solidFill>
              </a:rPr>
              <a:t>Canadian Association of Optometrists: </a:t>
            </a:r>
            <a:r>
              <a:rPr lang="en-US" u="sng" dirty="0" smtClean="0">
                <a:solidFill>
                  <a:schemeClr val="tx2"/>
                </a:solidFill>
              </a:rPr>
              <a:t>opto.ca</a:t>
            </a:r>
          </a:p>
          <a:p>
            <a:pPr marL="457200" indent="-457200"/>
            <a:r>
              <a:rPr lang="en-US" dirty="0" smtClean="0">
                <a:solidFill>
                  <a:schemeClr val="tx2"/>
                </a:solidFill>
              </a:rPr>
              <a:t>Canadian Examiners in Optometry: </a:t>
            </a:r>
            <a:r>
              <a:rPr lang="en-US" u="sng" dirty="0" smtClean="0">
                <a:solidFill>
                  <a:schemeClr val="tx2"/>
                </a:solidFill>
              </a:rPr>
              <a:t>ceo-eco.org</a:t>
            </a:r>
          </a:p>
          <a:p>
            <a:pPr marL="457200" indent="-457200"/>
            <a:r>
              <a:rPr lang="en-US" dirty="0" smtClean="0">
                <a:solidFill>
                  <a:schemeClr val="tx2"/>
                </a:solidFill>
              </a:rPr>
              <a:t>CAO’s National Public Education Committee: </a:t>
            </a:r>
            <a:r>
              <a:rPr lang="en-US" u="sng" dirty="0" smtClean="0">
                <a:solidFill>
                  <a:schemeClr val="tx2"/>
                </a:solidFill>
              </a:rPr>
              <a:t>doctorsofoptometry.ca</a:t>
            </a:r>
          </a:p>
          <a:p>
            <a:pPr marL="457200" indent="-457200"/>
            <a:endParaRPr lang="en-US" sz="2400" b="1" i="1" dirty="0" smtClean="0"/>
          </a:p>
        </p:txBody>
      </p:sp>
    </p:spTree>
    <p:extLst>
      <p:ext uri="{BB962C8B-B14F-4D97-AF65-F5344CB8AC3E}">
        <p14:creationId xmlns:p14="http://schemas.microsoft.com/office/powerpoint/2010/main" val="325901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Licensed. Where Do I Work?</a:t>
            </a:r>
            <a:endParaRPr lang="en-US" dirty="0"/>
          </a:p>
        </p:txBody>
      </p:sp>
      <p:sp>
        <p:nvSpPr>
          <p:cNvPr id="3" name="Content Placeholder 2"/>
          <p:cNvSpPr>
            <a:spLocks noGrp="1"/>
          </p:cNvSpPr>
          <p:nvPr>
            <p:ph idx="1"/>
          </p:nvPr>
        </p:nvSpPr>
        <p:spPr/>
        <p:txBody>
          <a:bodyPr/>
          <a:lstStyle/>
          <a:p>
            <a:r>
              <a:rPr lang="en-US" dirty="0" smtClean="0">
                <a:solidFill>
                  <a:schemeClr val="tx2"/>
                </a:solidFill>
              </a:rPr>
              <a:t>Existing Optometry Practice:  Income usually a percentage of revenue generated, sometimes with a guaranteed minimum.</a:t>
            </a:r>
          </a:p>
          <a:p>
            <a:r>
              <a:rPr lang="en-US" dirty="0" smtClean="0">
                <a:solidFill>
                  <a:schemeClr val="tx2"/>
                </a:solidFill>
              </a:rPr>
              <a:t>Start a New Practice:  Income based on profitability – revenue generated less all expenses. Significant investment required.</a:t>
            </a:r>
          </a:p>
          <a:p>
            <a:r>
              <a:rPr lang="en-US" dirty="0" smtClean="0">
                <a:solidFill>
                  <a:schemeClr val="tx2"/>
                </a:solidFill>
              </a:rPr>
              <a:t>“Side by Side” with Retailer:  Income usually based on percentage of professional fees. Usually no income generated from optical dispensing.</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Business Challenges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Refracting Opticians (BC) – Remote refractions (</a:t>
            </a:r>
            <a:r>
              <a:rPr lang="en-US" dirty="0" err="1" smtClean="0">
                <a:solidFill>
                  <a:schemeClr val="tx2"/>
                </a:solidFill>
              </a:rPr>
              <a:t>Eyelogic</a:t>
            </a:r>
            <a:r>
              <a:rPr lang="en-US" dirty="0" smtClean="0">
                <a:solidFill>
                  <a:schemeClr val="tx2"/>
                </a:solidFill>
              </a:rPr>
              <a:t>)</a:t>
            </a:r>
          </a:p>
          <a:p>
            <a:r>
              <a:rPr lang="en-US" dirty="0" smtClean="0">
                <a:solidFill>
                  <a:schemeClr val="tx2"/>
                </a:solidFill>
              </a:rPr>
              <a:t>Refracting Physicians</a:t>
            </a:r>
          </a:p>
          <a:p>
            <a:r>
              <a:rPr lang="en-US" dirty="0" smtClean="0">
                <a:solidFill>
                  <a:schemeClr val="tx2"/>
                </a:solidFill>
              </a:rPr>
              <a:t>Ophthalmologists</a:t>
            </a:r>
          </a:p>
          <a:p>
            <a:r>
              <a:rPr lang="en-US" dirty="0" smtClean="0">
                <a:solidFill>
                  <a:schemeClr val="tx2"/>
                </a:solidFill>
              </a:rPr>
              <a:t>Chain Store, Box Store and Grocery Store </a:t>
            </a:r>
            <a:r>
              <a:rPr lang="en-US" dirty="0" err="1" smtClean="0">
                <a:solidFill>
                  <a:schemeClr val="tx2"/>
                </a:solidFill>
              </a:rPr>
              <a:t>Opticals</a:t>
            </a:r>
            <a:endParaRPr lang="en-US" dirty="0" smtClean="0">
              <a:solidFill>
                <a:schemeClr val="tx2"/>
              </a:solidFill>
            </a:endParaRPr>
          </a:p>
          <a:p>
            <a:r>
              <a:rPr lang="en-US" dirty="0" smtClean="0">
                <a:solidFill>
                  <a:schemeClr val="tx2"/>
                </a:solidFill>
              </a:rPr>
              <a:t>Internet Retailers</a:t>
            </a:r>
          </a:p>
          <a:p>
            <a:r>
              <a:rPr lang="en-US" dirty="0" smtClean="0">
                <a:solidFill>
                  <a:schemeClr val="tx2"/>
                </a:solidFill>
              </a:rPr>
              <a:t>Other Optometrists</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19400</TotalTime>
  <Words>3030</Words>
  <Application>Microsoft Office PowerPoint</Application>
  <PresentationFormat>On-screen Show (4:3)</PresentationFormat>
  <Paragraphs>352</Paragraphs>
  <Slides>72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ＭＳ Ｐゴシック</vt:lpstr>
      <vt:lpstr>新細明體</vt:lpstr>
      <vt:lpstr>Arial</vt:lpstr>
      <vt:lpstr>Calibri</vt:lpstr>
      <vt:lpstr>Comic Sans MS</vt:lpstr>
      <vt:lpstr>Mangal</vt:lpstr>
      <vt:lpstr>Wingdings</vt:lpstr>
      <vt:lpstr>Genesis</vt:lpstr>
      <vt:lpstr> </vt:lpstr>
      <vt:lpstr>Félicitations</vt:lpstr>
      <vt:lpstr>Presentation Outline</vt:lpstr>
      <vt:lpstr>Self Regulation – A Privilege</vt:lpstr>
      <vt:lpstr> Regulatory Colleges</vt:lpstr>
      <vt:lpstr>An analogy</vt:lpstr>
      <vt:lpstr>The Small Province Challenge</vt:lpstr>
      <vt:lpstr>I’m Licensed. Where Do I Work?</vt:lpstr>
      <vt:lpstr>Competitive Business Challenges</vt:lpstr>
      <vt:lpstr>Canadian Population Pyramid</vt:lpstr>
      <vt:lpstr>Canadian Population is Aging</vt:lpstr>
      <vt:lpstr>Challenge of Deregulation</vt:lpstr>
      <vt:lpstr>Consequences of Deregulation</vt:lpstr>
      <vt:lpstr>Potential Challenges Ahead</vt:lpstr>
      <vt:lpstr>The Challenge of “Adolescence”</vt:lpstr>
      <vt:lpstr>The Challenge of Optometry’s Future</vt:lpstr>
      <vt:lpstr>The Need for Collaboration</vt:lpstr>
      <vt:lpstr>Invest in  Yourself</vt:lpstr>
      <vt:lpstr>Provincial Associations- On Your Side!</vt:lpstr>
      <vt:lpstr>Provincial Associations – On Your Side!</vt:lpstr>
      <vt:lpstr>CAO Strategic Plan 2013-2018</vt:lpstr>
      <vt:lpstr>CAO Membership Benefits</vt:lpstr>
      <vt:lpstr>CAO: Leadership Interaction</vt:lpstr>
      <vt:lpstr>CAO: Membership Communication</vt:lpstr>
      <vt:lpstr>CAO: Preferred Rates on…</vt:lpstr>
      <vt:lpstr>CAO: National Political Action</vt:lpstr>
      <vt:lpstr>CAO: Education for ODs and Staff</vt:lpstr>
      <vt:lpstr>CAO: National Public Education</vt:lpstr>
      <vt:lpstr>DOC Campaign</vt:lpstr>
      <vt:lpstr>CAO: Buying &amp; Selling, Getting Hired</vt:lpstr>
      <vt:lpstr>CAO: Public Education Resources</vt:lpstr>
      <vt:lpstr>CAO Biennial Congress</vt:lpstr>
      <vt:lpstr>Take Control of Your Future</vt:lpstr>
      <vt:lpstr>Cross Canada Checkup</vt:lpstr>
      <vt:lpstr>Population/OD by Province</vt:lpstr>
      <vt:lpstr>Provincial Scope of Treatment</vt:lpstr>
      <vt:lpstr>PowerPoint Presentation</vt:lpstr>
      <vt:lpstr>NL: Coverage</vt:lpstr>
      <vt:lpstr>NL: Local Comments</vt:lpstr>
      <vt:lpstr>PowerPoint Presentation</vt:lpstr>
      <vt:lpstr>PEI: Coverage</vt:lpstr>
      <vt:lpstr>PEI: Local Comments</vt:lpstr>
      <vt:lpstr>PowerPoint Presentation</vt:lpstr>
      <vt:lpstr>PowerPoint Presentation</vt:lpstr>
      <vt:lpstr>PowerPoint Presentation</vt:lpstr>
      <vt:lpstr>NS: Coverage</vt:lpstr>
      <vt:lpstr>NS: Local Comments</vt:lpstr>
      <vt:lpstr>PowerPoint Presentation</vt:lpstr>
      <vt:lpstr>NB: Coverage</vt:lpstr>
      <vt:lpstr>NB: Local Comments</vt:lpstr>
      <vt:lpstr>PowerPoint Presentation</vt:lpstr>
      <vt:lpstr>QC: Coverage</vt:lpstr>
      <vt:lpstr>QC: Local Comments</vt:lpstr>
      <vt:lpstr>PowerPoint Presentation</vt:lpstr>
      <vt:lpstr>ON: Coverage</vt:lpstr>
      <vt:lpstr>ON: Local Comments</vt:lpstr>
      <vt:lpstr>ON: Local Comments - Challenges</vt:lpstr>
      <vt:lpstr>PowerPoint Presentation</vt:lpstr>
      <vt:lpstr>MB: Coverage</vt:lpstr>
      <vt:lpstr>MB: Local Comments</vt:lpstr>
      <vt:lpstr>PowerPoint Presentation</vt:lpstr>
      <vt:lpstr>SK: Coverage</vt:lpstr>
      <vt:lpstr>SK: Local Comments</vt:lpstr>
      <vt:lpstr>PowerPoint Presentation</vt:lpstr>
      <vt:lpstr>AB: Coverage</vt:lpstr>
      <vt:lpstr>AB: Local Comments</vt:lpstr>
      <vt:lpstr>PowerPoint Presentation</vt:lpstr>
      <vt:lpstr>BC: Coverage</vt:lpstr>
      <vt:lpstr>BC: Local Comments</vt:lpstr>
      <vt:lpstr>Thank You</vt:lpstr>
      <vt:lpstr>Questions?</vt:lpstr>
      <vt:lpstr>Contacts</vt:lpstr>
    </vt:vector>
  </TitlesOfParts>
  <Company>Ogilvy Montreal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Public Education Committee (NPEC</dc:title>
  <dc:creator>userogilvy</dc:creator>
  <cp:lastModifiedBy>Debra Yearwood</cp:lastModifiedBy>
  <cp:revision>74</cp:revision>
  <dcterms:created xsi:type="dcterms:W3CDTF">2011-09-15T18:20:18Z</dcterms:created>
  <dcterms:modified xsi:type="dcterms:W3CDTF">2014-11-19T23:02:17Z</dcterms:modified>
</cp:coreProperties>
</file>